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D428CF-B48D-478C-954C-CC69CE64573D}" type="datetimeFigureOut">
              <a:rPr lang="en-US" smtClean="0"/>
              <a:pPr/>
              <a:t>6/12/2011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24B42BF-B98E-4B30-B4AE-13454F4E9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428CF-B48D-478C-954C-CC69CE64573D}"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B42BF-B98E-4B30-B4AE-13454F4E9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428CF-B48D-478C-954C-CC69CE64573D}"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B42BF-B98E-4B30-B4AE-13454F4E9B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428CF-B48D-478C-954C-CC69CE64573D}"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B42BF-B98E-4B30-B4AE-13454F4E9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D428CF-B48D-478C-954C-CC69CE64573D}" type="datetimeFigureOut">
              <a:rPr lang="en-US" smtClean="0"/>
              <a:pPr/>
              <a:t>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4B42BF-B98E-4B30-B4AE-13454F4E9B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D428CF-B48D-478C-954C-CC69CE64573D}"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B42BF-B98E-4B30-B4AE-13454F4E9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D428CF-B48D-478C-954C-CC69CE64573D}" type="datetimeFigureOut">
              <a:rPr lang="en-US" smtClean="0"/>
              <a:pPr/>
              <a:t>6/12/2011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4B42BF-B98E-4B30-B4AE-13454F4E9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D428CF-B48D-478C-954C-CC69CE64573D}" type="datetimeFigureOut">
              <a:rPr lang="en-US" smtClean="0"/>
              <a:pPr/>
              <a:t>6/12/2011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4B42BF-B98E-4B30-B4AE-13454F4E9B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428CF-B48D-478C-954C-CC69CE64573D}" type="datetimeFigureOut">
              <a:rPr lang="en-US" smtClean="0"/>
              <a:pPr/>
              <a:t>6/12/2011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4B42BF-B98E-4B30-B4AE-13454F4E9B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D428CF-B48D-478C-954C-CC69CE64573D}"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4B42BF-B98E-4B30-B4AE-13454F4E9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D428CF-B48D-478C-954C-CC69CE64573D}" type="datetimeFigureOut">
              <a:rPr lang="en-US" smtClean="0"/>
              <a:pPr/>
              <a:t>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24B42BF-B98E-4B30-B4AE-13454F4E9B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D428CF-B48D-478C-954C-CC69CE64573D}" type="datetimeFigureOut">
              <a:rPr lang="en-US" smtClean="0"/>
              <a:pPr/>
              <a:t>6/12/2011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24B42BF-B98E-4B30-B4AE-13454F4E9B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Fiqh</a:t>
            </a:r>
            <a:r>
              <a:rPr lang="en-US" dirty="0" smtClean="0"/>
              <a:t> </a:t>
            </a:r>
            <a:r>
              <a:rPr lang="en-US" dirty="0" err="1" smtClean="0"/>
              <a:t>ul</a:t>
            </a:r>
            <a:r>
              <a:rPr lang="en-US" dirty="0" smtClean="0"/>
              <a:t> </a:t>
            </a:r>
            <a:r>
              <a:rPr lang="en-US" dirty="0" err="1" smtClean="0"/>
              <a:t>Muaamalath</a:t>
            </a:r>
            <a:r>
              <a:rPr lang="en-US" dirty="0" smtClean="0"/>
              <a:t> – II</a:t>
            </a:r>
            <a:br>
              <a:rPr lang="en-US" dirty="0" smtClean="0"/>
            </a:br>
            <a:r>
              <a:rPr lang="en-US" dirty="0" smtClean="0"/>
              <a:t>IAIB 3101</a:t>
            </a:r>
            <a:endParaRPr lang="en-US" dirty="0"/>
          </a:p>
        </p:txBody>
      </p:sp>
      <p:sp>
        <p:nvSpPr>
          <p:cNvPr id="3" name="Subtitle 2"/>
          <p:cNvSpPr>
            <a:spLocks noGrp="1"/>
          </p:cNvSpPr>
          <p:nvPr>
            <p:ph type="subTitle" idx="1"/>
          </p:nvPr>
        </p:nvSpPr>
        <p:spPr>
          <a:xfrm>
            <a:off x="381000" y="1143000"/>
            <a:ext cx="8534400" cy="5715000"/>
          </a:xfrm>
        </p:spPr>
        <p:txBody>
          <a:bodyPr>
            <a:normAutofit fontScale="85000" lnSpcReduction="20000"/>
          </a:bodyPr>
          <a:lstStyle/>
          <a:p>
            <a:endParaRPr lang="en-US" sz="3800" dirty="0" smtClean="0"/>
          </a:p>
          <a:p>
            <a:endParaRPr lang="en-US" sz="3800" dirty="0" smtClean="0"/>
          </a:p>
          <a:p>
            <a:endParaRPr lang="en-US" sz="38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r>
              <a:rPr lang="en-US" sz="3200" dirty="0" smtClean="0"/>
              <a:t>Conditions </a:t>
            </a:r>
            <a:r>
              <a:rPr lang="en-US" sz="3200" dirty="0" smtClean="0"/>
              <a:t>(</a:t>
            </a:r>
            <a:r>
              <a:rPr lang="en-US" sz="3200" i="1" dirty="0" err="1" smtClean="0"/>
              <a:t>Shuroot</a:t>
            </a:r>
            <a:r>
              <a:rPr lang="en-US" sz="3200" dirty="0" smtClean="0"/>
              <a:t>) for the Validity of Business Transactions </a:t>
            </a:r>
            <a:endParaRPr lang="en-US" sz="3200" dirty="0" smtClean="0"/>
          </a:p>
          <a:p>
            <a:r>
              <a:rPr lang="en-US" sz="2400" dirty="0" smtClean="0"/>
              <a:t>Lecturer </a:t>
            </a:r>
            <a:r>
              <a:rPr lang="en-US" sz="2400" dirty="0" smtClean="0"/>
              <a:t>in charge</a:t>
            </a:r>
          </a:p>
          <a:p>
            <a:r>
              <a:rPr lang="en-US" sz="2400" dirty="0" err="1" smtClean="0"/>
              <a:t>RA.Sarjoon</a:t>
            </a:r>
            <a:endParaRPr lang="en-US" sz="2400" dirty="0" smtClean="0"/>
          </a:p>
          <a:p>
            <a:r>
              <a:rPr lang="en-US" sz="2400" dirty="0" smtClean="0"/>
              <a:t>2011.06.12</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lgn="just"/>
            <a:r>
              <a:rPr lang="en-US" dirty="0" smtClean="0"/>
              <a:t>A valid business transaction in Islam is the exchange of known, specified, </a:t>
            </a:r>
            <a:r>
              <a:rPr lang="en-US" i="1" dirty="0" err="1" smtClean="0"/>
              <a:t>halaal</a:t>
            </a:r>
            <a:r>
              <a:rPr lang="en-US" dirty="0" smtClean="0"/>
              <a:t> (permissible) property, based upon the mutual agreement of the two free, sane, adult owners who are capable of handing over what they are trading.</a:t>
            </a:r>
          </a:p>
          <a:p>
            <a:pPr algn="just">
              <a:buNone/>
            </a:pPr>
            <a:endParaRPr lang="en-US" dirty="0" smtClean="0"/>
          </a:p>
          <a:p>
            <a:pPr algn="just"/>
            <a:r>
              <a:rPr lang="en-US" dirty="0" smtClean="0"/>
              <a:t>Six Conditions (</a:t>
            </a:r>
            <a:r>
              <a:rPr lang="en-US" i="1" dirty="0" err="1" smtClean="0"/>
              <a:t>Shuroot</a:t>
            </a:r>
            <a:r>
              <a:rPr lang="en-US" dirty="0" smtClean="0"/>
              <a:t>) for the Validity of Business Transactions in Islam</a:t>
            </a:r>
            <a:br>
              <a:rPr lang="en-US" dirty="0" smtClean="0"/>
            </a:b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r>
              <a:rPr lang="en-US" sz="4000" dirty="0" smtClean="0"/>
              <a:t>1 -</a:t>
            </a:r>
            <a:r>
              <a:rPr lang="en-US" sz="4000" i="1" dirty="0" smtClean="0"/>
              <a:t> At-</a:t>
            </a:r>
            <a:r>
              <a:rPr lang="en-US" sz="4000" i="1" dirty="0" err="1" smtClean="0"/>
              <a:t>Taraadhee</a:t>
            </a:r>
            <a:r>
              <a:rPr lang="en-US" sz="4000" i="1" dirty="0" smtClean="0"/>
              <a:t> </a:t>
            </a:r>
            <a:r>
              <a:rPr lang="en-US" sz="4000" dirty="0" smtClean="0"/>
              <a:t>(Mutual Agreement)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Both the buyer and the seller must willingly agree to all details of the transaction, due to the statement of the Prophet (</a:t>
            </a:r>
            <a:r>
              <a:rPr lang="en-US" dirty="0" err="1" smtClean="0"/>
              <a:t>Pbuh</a:t>
            </a:r>
            <a:r>
              <a:rPr lang="en-US" dirty="0" smtClean="0"/>
              <a:t>)</a:t>
            </a:r>
          </a:p>
          <a:p>
            <a:pPr>
              <a:buNone/>
            </a:pPr>
            <a:r>
              <a:rPr lang="en-US" b="1" dirty="0" smtClean="0"/>
              <a:t>	"Verily business transactions are only (valid) by way of mutual agreement." </a:t>
            </a:r>
          </a:p>
          <a:p>
            <a:pPr>
              <a:buNone/>
            </a:pPr>
            <a:endParaRPr lang="en-US" dirty="0" smtClean="0"/>
          </a:p>
          <a:p>
            <a:pPr algn="just"/>
            <a:r>
              <a:rPr lang="en-US" dirty="0" smtClean="0"/>
              <a:t>Thus, someone being forced to buy or sell property invalidates the transaction, however there is an exception to this. </a:t>
            </a:r>
            <a:r>
              <a:rPr lang="en-US" dirty="0" err="1" smtClean="0"/>
              <a:t>Shaykh</a:t>
            </a:r>
            <a:r>
              <a:rPr lang="en-US" dirty="0" smtClean="0"/>
              <a:t> </a:t>
            </a:r>
            <a:r>
              <a:rPr lang="en-US" dirty="0" err="1" smtClean="0"/>
              <a:t>Saalih</a:t>
            </a:r>
            <a:r>
              <a:rPr lang="en-US" dirty="0" smtClean="0"/>
              <a:t> al-</a:t>
            </a:r>
            <a:r>
              <a:rPr lang="en-US" dirty="0" err="1" smtClean="0"/>
              <a:t>Fawzaan</a:t>
            </a:r>
            <a:r>
              <a:rPr lang="en-US" dirty="0" smtClean="0"/>
              <a:t> states, </a:t>
            </a:r>
            <a:r>
              <a:rPr lang="en-US" i="1" dirty="0" smtClean="0"/>
              <a:t>"And if someone was justly forced into a sale, then it is legitimate. An example of this is when a judge forces someone to sell his property to pay his debt."</a:t>
            </a:r>
            <a:r>
              <a:rPr lang="en-US" dirty="0" smtClean="0"/>
              <a:t> [2]</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676400"/>
          </a:xfrm>
        </p:spPr>
        <p:txBody>
          <a:bodyPr>
            <a:normAutofit/>
          </a:bodyPr>
          <a:lstStyle/>
          <a:p>
            <a:r>
              <a:rPr lang="en-US" sz="2200" dirty="0" smtClean="0"/>
              <a:t>2 - </a:t>
            </a:r>
            <a:r>
              <a:rPr lang="en-US" sz="2200" i="1" dirty="0" err="1" smtClean="0"/>
              <a:t>Jawaaz</a:t>
            </a:r>
            <a:r>
              <a:rPr lang="en-US" sz="2200" i="1" dirty="0" smtClean="0"/>
              <a:t> </a:t>
            </a:r>
            <a:r>
              <a:rPr lang="en-US" sz="2200" i="1" dirty="0" err="1" smtClean="0"/>
              <a:t>Tasarruf</a:t>
            </a:r>
            <a:r>
              <a:rPr lang="en-US" sz="2200" i="1" dirty="0" smtClean="0"/>
              <a:t> al-'</a:t>
            </a:r>
            <a:r>
              <a:rPr lang="en-US" sz="2200" i="1" dirty="0" err="1" smtClean="0"/>
              <a:t>Aaqidayn</a:t>
            </a:r>
            <a:r>
              <a:rPr lang="en-US" sz="2200" dirty="0" smtClean="0"/>
              <a:t> (Both Participants are Allowed to    </a:t>
            </a:r>
            <a:r>
              <a:rPr lang="en-US" sz="2200" dirty="0" smtClean="0"/>
              <a:t> </a:t>
            </a:r>
            <a:r>
              <a:rPr lang="en-US" sz="2200" dirty="0" smtClean="0"/>
              <a:t>   </a:t>
            </a:r>
            <a:r>
              <a:rPr lang="en-US" sz="2200" dirty="0" smtClean="0"/>
              <a:t>Engage </a:t>
            </a:r>
            <a:r>
              <a:rPr lang="en-US" sz="2200" dirty="0" smtClean="0"/>
              <a:t>in Transactions)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
            <a:r>
              <a:rPr lang="en-US" sz="2400" dirty="0" smtClean="0"/>
              <a:t>Both the buyer and the seller must be people who are legitimately allowed to engage in business transactions. They must both be free (not slaves), adults (not children who have not reached puberty), sane, and rational.</a:t>
            </a:r>
          </a:p>
          <a:p>
            <a:endParaRPr lang="en-US" sz="2400" dirty="0" smtClean="0"/>
          </a:p>
          <a:p>
            <a:pPr algn="just"/>
            <a:r>
              <a:rPr lang="en-US" sz="2400" dirty="0" err="1" smtClean="0"/>
              <a:t>Shaykh</a:t>
            </a:r>
            <a:r>
              <a:rPr lang="en-US" sz="2400" dirty="0" smtClean="0"/>
              <a:t> '</a:t>
            </a:r>
            <a:r>
              <a:rPr lang="en-US" sz="2400" dirty="0" err="1" smtClean="0"/>
              <a:t>Uthmaan</a:t>
            </a:r>
            <a:r>
              <a:rPr lang="en-US" sz="2400" dirty="0" smtClean="0"/>
              <a:t> an-</a:t>
            </a:r>
            <a:r>
              <a:rPr lang="en-US" sz="2400" dirty="0" err="1" smtClean="0"/>
              <a:t>Najdee</a:t>
            </a:r>
            <a:r>
              <a:rPr lang="en-US" sz="2400" dirty="0" smtClean="0"/>
              <a:t> said, </a:t>
            </a:r>
            <a:r>
              <a:rPr lang="en-US" sz="2400" i="1" dirty="0" smtClean="0"/>
              <a:t>"So the buying and sellin</a:t>
            </a:r>
            <a:r>
              <a:rPr lang="en-US" sz="2200" i="1" dirty="0" smtClean="0"/>
              <a:t>g </a:t>
            </a:r>
            <a:r>
              <a:rPr lang="en-US" sz="2400" i="1" dirty="0" smtClean="0"/>
              <a:t>of a child or a fool without the permission of his caretaker is invalid. If he gives permission, then it is valid, however it is not permissible to give permission without any benefit. And their transactions involving small things take effect even without permission."</a:t>
            </a:r>
            <a:endParaRPr lang="en-US" sz="2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sz="2700" dirty="0" smtClean="0"/>
              <a:t>3 - </a:t>
            </a:r>
            <a:r>
              <a:rPr lang="en-US" sz="2700" i="1" dirty="0" smtClean="0"/>
              <a:t>Milk al-</a:t>
            </a:r>
            <a:r>
              <a:rPr lang="en-US" sz="2700" i="1" dirty="0" err="1" smtClean="0"/>
              <a:t>Ma'qood</a:t>
            </a:r>
            <a:r>
              <a:rPr lang="en-US" sz="2700" i="1" dirty="0" smtClean="0"/>
              <a:t> '</a:t>
            </a:r>
            <a:r>
              <a:rPr lang="en-US" sz="2700" i="1" dirty="0" err="1" smtClean="0"/>
              <a:t>Alayhe</a:t>
            </a:r>
            <a:r>
              <a:rPr lang="en-US" sz="2700" dirty="0" smtClean="0"/>
              <a:t> (Ownership of Property Being Traded)</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algn="just"/>
            <a:r>
              <a:rPr lang="en-US" sz="3600" dirty="0" smtClean="0"/>
              <a:t>Both parties in the transaction must own the property they are trading, due to the statement of the Prophet (</a:t>
            </a:r>
            <a:r>
              <a:rPr lang="en-US" sz="3600" i="1" dirty="0" err="1" smtClean="0"/>
              <a:t>sallallaahu</a:t>
            </a:r>
            <a:r>
              <a:rPr lang="en-US" sz="3600" i="1" dirty="0" smtClean="0"/>
              <a:t> '</a:t>
            </a:r>
            <a:r>
              <a:rPr lang="en-US" sz="3600" i="1" dirty="0" err="1" smtClean="0"/>
              <a:t>alayhe</a:t>
            </a:r>
            <a:r>
              <a:rPr lang="en-US" sz="3600" i="1" dirty="0" smtClean="0"/>
              <a:t> </a:t>
            </a:r>
            <a:r>
              <a:rPr lang="en-US" sz="3600" i="1" dirty="0" err="1" smtClean="0"/>
              <a:t>wa</a:t>
            </a:r>
            <a:r>
              <a:rPr lang="en-US" sz="3600" i="1" dirty="0" smtClean="0"/>
              <a:t> </a:t>
            </a:r>
            <a:r>
              <a:rPr lang="en-US" sz="3600" i="1" dirty="0" err="1" smtClean="0"/>
              <a:t>sallam</a:t>
            </a:r>
            <a:r>
              <a:rPr lang="en-US" sz="3600" dirty="0" smtClean="0"/>
              <a:t>):</a:t>
            </a:r>
          </a:p>
          <a:p>
            <a:pPr>
              <a:buNone/>
            </a:pPr>
            <a:r>
              <a:rPr lang="en-US" sz="3600" b="1" dirty="0" smtClean="0"/>
              <a:t>		"Do not sell what you do not have."</a:t>
            </a:r>
            <a:r>
              <a:rPr lang="en-US" sz="3600" dirty="0" smtClean="0"/>
              <a:t> </a:t>
            </a:r>
          </a:p>
          <a:p>
            <a:pPr algn="just"/>
            <a:r>
              <a:rPr lang="en-US" sz="3600" dirty="0" smtClean="0"/>
              <a:t>However, a person may sell something on behalf of another with his permission. In this case, he is considered to be in the place of the owner of the property, since he is his authorized representative.</a:t>
            </a:r>
          </a:p>
          <a:p>
            <a:pPr algn="just"/>
            <a:endParaRPr lang="en-US" sz="3600" dirty="0" smtClean="0"/>
          </a:p>
          <a:p>
            <a:pPr algn="just"/>
            <a:r>
              <a:rPr lang="en-US" sz="3600" dirty="0" smtClean="0"/>
              <a:t>A person may not sell something he does not own by taking the money for it at the time of the sale, and then going to purchase it afterwards and then deliver it. </a:t>
            </a:r>
            <a:r>
              <a:rPr lang="en-US" sz="3600" dirty="0" err="1" smtClean="0"/>
              <a:t>Shaykh</a:t>
            </a:r>
            <a:r>
              <a:rPr lang="en-US" sz="3600" dirty="0" smtClean="0"/>
              <a:t> </a:t>
            </a:r>
            <a:r>
              <a:rPr lang="en-US" sz="3600" dirty="0" err="1" smtClean="0"/>
              <a:t>Saalih</a:t>
            </a:r>
            <a:r>
              <a:rPr lang="en-US" sz="3600" dirty="0" smtClean="0"/>
              <a:t> al-</a:t>
            </a:r>
            <a:r>
              <a:rPr lang="en-US" sz="3600" dirty="0" err="1" smtClean="0"/>
              <a:t>Fawzaan</a:t>
            </a:r>
            <a:r>
              <a:rPr lang="en-US" sz="3600" dirty="0" smtClean="0"/>
              <a:t> relates that such a transaction is invalid by way of scholarly consensus. </a:t>
            </a:r>
          </a:p>
          <a:p>
            <a:pPr algn="just"/>
            <a:endParaRPr lang="en-US" sz="3600" dirty="0" smtClean="0"/>
          </a:p>
          <a:p>
            <a:pPr algn="just"/>
            <a:r>
              <a:rPr lang="en-US" sz="3600" dirty="0" smtClean="0"/>
              <a:t>However, a person may take money from someone to go and buy property for him, as he is not selling anything himself in this case, he is merely a representative.</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4 - </a:t>
            </a:r>
            <a:r>
              <a:rPr lang="en-US" sz="2700" i="1" dirty="0" err="1" smtClean="0"/>
              <a:t>Ibaahah</a:t>
            </a:r>
            <a:r>
              <a:rPr lang="en-US" sz="2700" i="1" dirty="0" smtClean="0"/>
              <a:t> al-</a:t>
            </a:r>
            <a:r>
              <a:rPr lang="en-US" sz="2700" i="1" dirty="0" err="1" smtClean="0"/>
              <a:t>Intifaa</a:t>
            </a:r>
            <a:r>
              <a:rPr lang="en-US" sz="2700" i="1" dirty="0" smtClean="0"/>
              <a:t>' </a:t>
            </a:r>
            <a:r>
              <a:rPr lang="en-US" sz="2700" i="1" dirty="0" err="1" smtClean="0"/>
              <a:t>bil-Mabee</a:t>
            </a:r>
            <a:r>
              <a:rPr lang="en-US" sz="2700" i="1" dirty="0" smtClean="0"/>
              <a:t>'</a:t>
            </a:r>
            <a:r>
              <a:rPr lang="en-US" sz="2700" dirty="0" smtClean="0"/>
              <a:t> (Permissibility of the Goods)</a:t>
            </a:r>
            <a:r>
              <a:rPr lang="en-US" dirty="0" smtClean="0"/>
              <a:t/>
            </a:r>
            <a:br>
              <a:rPr lang="en-US" dirty="0" smtClean="0"/>
            </a:br>
            <a:endParaRPr lang="en-US" dirty="0"/>
          </a:p>
        </p:txBody>
      </p:sp>
      <p:sp>
        <p:nvSpPr>
          <p:cNvPr id="3" name="Content Placeholder 2"/>
          <p:cNvSpPr>
            <a:spLocks noGrp="1"/>
          </p:cNvSpPr>
          <p:nvPr>
            <p:ph idx="1"/>
          </p:nvPr>
        </p:nvSpPr>
        <p:spPr>
          <a:xfrm>
            <a:off x="457200" y="1371599"/>
            <a:ext cx="8229600" cy="5486401"/>
          </a:xfrm>
        </p:spPr>
        <p:txBody>
          <a:bodyPr>
            <a:normAutofit fontScale="32500" lnSpcReduction="20000"/>
          </a:bodyPr>
          <a:lstStyle/>
          <a:p>
            <a:pPr algn="just"/>
            <a:r>
              <a:rPr lang="en-US" sz="5500" dirty="0" smtClean="0"/>
              <a:t>That which is being sold must be something that is </a:t>
            </a:r>
            <a:r>
              <a:rPr lang="en-US" sz="5500" i="1" dirty="0" err="1" smtClean="0"/>
              <a:t>halaal</a:t>
            </a:r>
            <a:r>
              <a:rPr lang="en-US" sz="5500" i="1" dirty="0" smtClean="0"/>
              <a:t> </a:t>
            </a:r>
            <a:r>
              <a:rPr lang="en-US" sz="5500" dirty="0" smtClean="0"/>
              <a:t>(permissible) in its origin. </a:t>
            </a:r>
            <a:r>
              <a:rPr lang="en-US" sz="5500" dirty="0" err="1" smtClean="0"/>
              <a:t>Shaykh</a:t>
            </a:r>
            <a:r>
              <a:rPr lang="en-US" sz="5500" dirty="0" smtClean="0"/>
              <a:t> </a:t>
            </a:r>
            <a:r>
              <a:rPr lang="en-US" sz="5500" dirty="0" err="1" smtClean="0"/>
              <a:t>Saalih</a:t>
            </a:r>
            <a:r>
              <a:rPr lang="en-US" sz="5500" dirty="0" smtClean="0"/>
              <a:t> al-</a:t>
            </a:r>
            <a:r>
              <a:rPr lang="en-US" sz="5500" dirty="0" err="1" smtClean="0"/>
              <a:t>Fawzaan</a:t>
            </a:r>
            <a:r>
              <a:rPr lang="en-US" sz="5500" dirty="0" smtClean="0"/>
              <a:t> states:</a:t>
            </a:r>
          </a:p>
          <a:p>
            <a:pPr algn="just"/>
            <a:endParaRPr lang="en-US" sz="5500" dirty="0" smtClean="0"/>
          </a:p>
          <a:p>
            <a:pPr algn="just"/>
            <a:r>
              <a:rPr lang="en-US" sz="5500" i="1" dirty="0" smtClean="0"/>
              <a:t>"So it is not permissible to sell what is </a:t>
            </a:r>
            <a:r>
              <a:rPr lang="en-US" sz="5500" i="1" dirty="0" err="1" smtClean="0"/>
              <a:t>haraam</a:t>
            </a:r>
            <a:r>
              <a:rPr lang="en-US" sz="5500" i="1" dirty="0" smtClean="0"/>
              <a:t> (impermissible) like intoxicants, pork, musical instruments, </a:t>
            </a:r>
            <a:r>
              <a:rPr lang="en-US" sz="5500" i="1" dirty="0" err="1" smtClean="0"/>
              <a:t>maytah</a:t>
            </a:r>
            <a:r>
              <a:rPr lang="en-US" sz="5500" i="1" dirty="0" smtClean="0"/>
              <a:t> (meat not slaughtered correctly), due to his statement (</a:t>
            </a:r>
            <a:r>
              <a:rPr lang="en-US" sz="5500" i="1" dirty="0" err="1" smtClean="0"/>
              <a:t>sallallaahu</a:t>
            </a:r>
            <a:r>
              <a:rPr lang="en-US" sz="5500" i="1" dirty="0" smtClean="0"/>
              <a:t> '</a:t>
            </a:r>
            <a:r>
              <a:rPr lang="en-US" sz="5500" i="1" dirty="0" err="1" smtClean="0"/>
              <a:t>alayhe</a:t>
            </a:r>
            <a:r>
              <a:rPr lang="en-US" sz="5500" i="1" dirty="0" smtClean="0"/>
              <a:t> </a:t>
            </a:r>
            <a:r>
              <a:rPr lang="en-US" sz="5500" i="1" dirty="0" err="1" smtClean="0"/>
              <a:t>wa</a:t>
            </a:r>
            <a:r>
              <a:rPr lang="en-US" sz="5500" i="1" dirty="0" smtClean="0"/>
              <a:t> </a:t>
            </a:r>
            <a:r>
              <a:rPr lang="en-US" sz="5500" i="1" dirty="0" err="1" smtClean="0"/>
              <a:t>sallam</a:t>
            </a:r>
            <a:r>
              <a:rPr lang="en-US" sz="5500" i="1" dirty="0" smtClean="0"/>
              <a:t>):</a:t>
            </a:r>
            <a:endParaRPr lang="en-US" sz="5500" dirty="0" smtClean="0"/>
          </a:p>
          <a:p>
            <a:pPr algn="just">
              <a:buNone/>
            </a:pPr>
            <a:r>
              <a:rPr lang="en-US" sz="5500" b="1" dirty="0" smtClean="0"/>
              <a:t>	"Verily </a:t>
            </a:r>
            <a:r>
              <a:rPr lang="en-US" sz="5500" b="1" dirty="0" err="1" smtClean="0"/>
              <a:t>Allaah</a:t>
            </a:r>
            <a:r>
              <a:rPr lang="en-US" sz="5500" b="1" dirty="0" smtClean="0"/>
              <a:t> has prohibited the sale of </a:t>
            </a:r>
            <a:r>
              <a:rPr lang="en-US" sz="5500" b="1" i="1" dirty="0" err="1" smtClean="0"/>
              <a:t>maytah</a:t>
            </a:r>
            <a:r>
              <a:rPr lang="en-US" sz="5500" b="1" dirty="0" smtClean="0"/>
              <a:t>, intoxicants, and idols."</a:t>
            </a:r>
            <a:r>
              <a:rPr lang="en-US" sz="5500" dirty="0" smtClean="0"/>
              <a:t> </a:t>
            </a:r>
          </a:p>
          <a:p>
            <a:pPr algn="just">
              <a:buNone/>
            </a:pPr>
            <a:r>
              <a:rPr lang="en-US" sz="5500" b="1" dirty="0" smtClean="0"/>
              <a:t>	"He has prohibited intoxicants and their price, and He has prohibited </a:t>
            </a:r>
            <a:r>
              <a:rPr lang="en-US" sz="5500" b="1" i="1" dirty="0" err="1" smtClean="0"/>
              <a:t>maytah</a:t>
            </a:r>
            <a:r>
              <a:rPr lang="en-US" sz="5500" b="1" dirty="0" smtClean="0"/>
              <a:t> and its price, and He has prohibited pork and its price."</a:t>
            </a:r>
            <a:r>
              <a:rPr lang="en-US" sz="5500" dirty="0" smtClean="0"/>
              <a:t> (</a:t>
            </a:r>
            <a:r>
              <a:rPr lang="en-US" sz="5500" dirty="0" err="1" smtClean="0"/>
              <a:t>Aboo</a:t>
            </a:r>
            <a:r>
              <a:rPr lang="en-US" sz="5500" dirty="0" smtClean="0"/>
              <a:t> </a:t>
            </a:r>
            <a:r>
              <a:rPr lang="en-US" sz="5500" dirty="0" err="1" smtClean="0"/>
              <a:t>Daawud</a:t>
            </a:r>
            <a:r>
              <a:rPr lang="en-US" sz="5500" dirty="0" smtClean="0"/>
              <a:t>)</a:t>
            </a:r>
          </a:p>
          <a:p>
            <a:pPr algn="just">
              <a:buNone/>
            </a:pPr>
            <a:endParaRPr lang="en-US" sz="5500" dirty="0" smtClean="0"/>
          </a:p>
          <a:p>
            <a:pPr algn="just"/>
            <a:r>
              <a:rPr lang="en-US" sz="5500" i="1" dirty="0" smtClean="0"/>
              <a:t>So it is not permissible to use the oil or fat that is (originally) </a:t>
            </a:r>
            <a:r>
              <a:rPr lang="en-US" sz="5500" i="1" dirty="0" err="1" smtClean="0"/>
              <a:t>najas</a:t>
            </a:r>
            <a:r>
              <a:rPr lang="en-US" sz="5500" i="1" dirty="0" smtClean="0"/>
              <a:t> (impure, </a:t>
            </a:r>
            <a:r>
              <a:rPr lang="en-US" sz="5500" i="1" dirty="0" err="1" smtClean="0"/>
              <a:t>ie</a:t>
            </a:r>
            <a:r>
              <a:rPr lang="en-US" sz="5500" i="1" dirty="0" smtClean="0"/>
              <a:t>. from a pig or </a:t>
            </a:r>
            <a:r>
              <a:rPr lang="en-US" sz="5500" i="1" dirty="0" err="1" smtClean="0"/>
              <a:t>maytah</a:t>
            </a:r>
            <a:r>
              <a:rPr lang="en-US" sz="5500" i="1" dirty="0" smtClean="0"/>
              <a:t>) or has become impure (</a:t>
            </a:r>
            <a:r>
              <a:rPr lang="en-US" sz="5500" i="1" dirty="0" err="1" smtClean="0"/>
              <a:t>ie</a:t>
            </a:r>
            <a:r>
              <a:rPr lang="en-US" sz="5500" i="1" dirty="0" smtClean="0"/>
              <a:t>. by mixing with something </a:t>
            </a:r>
            <a:r>
              <a:rPr lang="en-US" sz="5500" i="1" dirty="0" err="1" smtClean="0"/>
              <a:t>najas</a:t>
            </a:r>
            <a:r>
              <a:rPr lang="en-US" sz="5500" i="1" dirty="0" smtClean="0"/>
              <a:t>), due to his statement (</a:t>
            </a:r>
            <a:r>
              <a:rPr lang="en-US" sz="5500" i="1" dirty="0" err="1" smtClean="0"/>
              <a:t>sallallaahu</a:t>
            </a:r>
            <a:r>
              <a:rPr lang="en-US" sz="5500" i="1" dirty="0" smtClean="0"/>
              <a:t> '</a:t>
            </a:r>
            <a:r>
              <a:rPr lang="en-US" sz="5500" i="1" dirty="0" err="1" smtClean="0"/>
              <a:t>alayhe</a:t>
            </a:r>
            <a:r>
              <a:rPr lang="en-US" sz="5500" i="1" dirty="0" smtClean="0"/>
              <a:t> </a:t>
            </a:r>
            <a:r>
              <a:rPr lang="en-US" sz="5500" i="1" dirty="0" err="1" smtClean="0"/>
              <a:t>wa</a:t>
            </a:r>
            <a:r>
              <a:rPr lang="en-US" sz="5500" i="1" dirty="0" smtClean="0"/>
              <a:t> </a:t>
            </a:r>
            <a:r>
              <a:rPr lang="en-US" sz="5500" i="1" dirty="0" err="1" smtClean="0"/>
              <a:t>sallam</a:t>
            </a:r>
            <a:r>
              <a:rPr lang="en-US" sz="5500" i="1" dirty="0" smtClean="0"/>
              <a:t>):</a:t>
            </a:r>
            <a:endParaRPr lang="en-US" sz="5500" dirty="0" smtClean="0"/>
          </a:p>
          <a:p>
            <a:pPr algn="just">
              <a:buNone/>
            </a:pPr>
            <a:r>
              <a:rPr lang="en-US" sz="5500" b="1" dirty="0" smtClean="0"/>
              <a:t>	"Verily when </a:t>
            </a:r>
            <a:r>
              <a:rPr lang="en-US" sz="5500" b="1" dirty="0" err="1" smtClean="0"/>
              <a:t>Allaah</a:t>
            </a:r>
            <a:r>
              <a:rPr lang="en-US" sz="5500" b="1" dirty="0" smtClean="0"/>
              <a:t> prohibits something, He prohibits its price."</a:t>
            </a:r>
            <a:r>
              <a:rPr lang="en-US" sz="5500" dirty="0" smtClean="0"/>
              <a:t> </a:t>
            </a:r>
          </a:p>
          <a:p>
            <a:pPr algn="just">
              <a:buNone/>
            </a:pPr>
            <a:endParaRPr lang="en-US" sz="5500" dirty="0" smtClean="0"/>
          </a:p>
          <a:p>
            <a:pPr algn="just"/>
            <a:r>
              <a:rPr lang="en-US" sz="5500" i="1" dirty="0" smtClean="0"/>
              <a:t>And in the </a:t>
            </a:r>
            <a:r>
              <a:rPr lang="en-US" sz="5500" i="1" dirty="0" err="1" smtClean="0"/>
              <a:t>hadeeth</a:t>
            </a:r>
            <a:r>
              <a:rPr lang="en-US" sz="5500" i="1" dirty="0" smtClean="0"/>
              <a:t> that is agreed upon (by al-</a:t>
            </a:r>
            <a:r>
              <a:rPr lang="en-US" sz="5500" i="1" dirty="0" err="1" smtClean="0"/>
              <a:t>Bukhaaree</a:t>
            </a:r>
            <a:r>
              <a:rPr lang="en-US" sz="5500" i="1" dirty="0" smtClean="0"/>
              <a:t> and Muslim): The Prophet (</a:t>
            </a:r>
            <a:r>
              <a:rPr lang="en-US" sz="5500" i="1" dirty="0" err="1" smtClean="0"/>
              <a:t>sallallaahu</a:t>
            </a:r>
            <a:r>
              <a:rPr lang="en-US" sz="5500" i="1" dirty="0" smtClean="0"/>
              <a:t> '</a:t>
            </a:r>
            <a:r>
              <a:rPr lang="en-US" sz="5500" i="1" dirty="0" err="1" smtClean="0"/>
              <a:t>alayhe</a:t>
            </a:r>
            <a:r>
              <a:rPr lang="en-US" sz="5500" i="1" dirty="0" smtClean="0"/>
              <a:t> </a:t>
            </a:r>
            <a:r>
              <a:rPr lang="en-US" sz="5500" i="1" dirty="0" err="1" smtClean="0"/>
              <a:t>wa</a:t>
            </a:r>
            <a:r>
              <a:rPr lang="en-US" sz="5500" i="1" dirty="0" smtClean="0"/>
              <a:t> </a:t>
            </a:r>
            <a:r>
              <a:rPr lang="en-US" sz="5500" i="1" dirty="0" err="1" smtClean="0"/>
              <a:t>sallam</a:t>
            </a:r>
            <a:r>
              <a:rPr lang="en-US" sz="5500" i="1" dirty="0" smtClean="0"/>
              <a:t>) was asked, "Have you seen the grease of </a:t>
            </a:r>
            <a:r>
              <a:rPr lang="en-US" sz="5500" i="1" dirty="0" err="1" smtClean="0"/>
              <a:t>maytah</a:t>
            </a:r>
            <a:r>
              <a:rPr lang="en-US" sz="5500" i="1" dirty="0" smtClean="0"/>
              <a:t>, that it makes a good coating for sea vessels, it is used to tan skins, and it is used in people's lamps?" He replied:</a:t>
            </a:r>
            <a:endParaRPr lang="en-US" sz="5500" dirty="0" smtClean="0"/>
          </a:p>
          <a:p>
            <a:pPr algn="just">
              <a:buNone/>
            </a:pPr>
            <a:r>
              <a:rPr lang="en-US" sz="5500" b="1" dirty="0" smtClean="0"/>
              <a:t>	"No, it is </a:t>
            </a:r>
            <a:r>
              <a:rPr lang="en-US" sz="5500" b="1" i="1" dirty="0" err="1" smtClean="0"/>
              <a:t>haraam</a:t>
            </a:r>
            <a:r>
              <a:rPr lang="en-US" sz="5500" b="1" dirty="0" smtClean="0"/>
              <a:t> (impermissible)."</a:t>
            </a:r>
            <a:r>
              <a:rPr lang="en-US" sz="5500" dirty="0" smtClean="0"/>
              <a:t> [9]</a:t>
            </a:r>
          </a:p>
          <a:p>
            <a:endParaRPr lang="en-US" sz="5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400" dirty="0" smtClean="0"/>
              <a:t>5 -</a:t>
            </a:r>
            <a:r>
              <a:rPr lang="en-US" sz="2400" i="1" dirty="0" smtClean="0"/>
              <a:t> </a:t>
            </a:r>
            <a:r>
              <a:rPr lang="en-US" sz="2700" i="1" dirty="0" err="1" smtClean="0"/>
              <a:t>Maqdoor</a:t>
            </a:r>
            <a:r>
              <a:rPr lang="en-US" sz="2700" i="1" dirty="0" smtClean="0"/>
              <a:t> '</a:t>
            </a:r>
            <a:r>
              <a:rPr lang="en-US" sz="2700" i="1" dirty="0" err="1" smtClean="0"/>
              <a:t>alaa</a:t>
            </a:r>
            <a:r>
              <a:rPr lang="en-US" sz="2700" i="1" dirty="0" smtClean="0"/>
              <a:t> </a:t>
            </a:r>
            <a:r>
              <a:rPr lang="en-US" sz="2700" i="1" dirty="0" err="1" smtClean="0"/>
              <a:t>Tasleemihi</a:t>
            </a:r>
            <a:r>
              <a:rPr lang="en-US" sz="2700" dirty="0" smtClean="0"/>
              <a:t> - </a:t>
            </a:r>
            <a:r>
              <a:rPr lang="en-US" sz="2700" dirty="0" err="1" smtClean="0"/>
              <a:t>Dispensibility</a:t>
            </a:r>
            <a:endParaRPr lang="en-US" sz="2700" dirty="0"/>
          </a:p>
        </p:txBody>
      </p:sp>
      <p:sp>
        <p:nvSpPr>
          <p:cNvPr id="3" name="Content Placeholder 2"/>
          <p:cNvSpPr>
            <a:spLocks noGrp="1"/>
          </p:cNvSpPr>
          <p:nvPr>
            <p:ph idx="1"/>
          </p:nvPr>
        </p:nvSpPr>
        <p:spPr>
          <a:xfrm>
            <a:off x="381000" y="1524000"/>
            <a:ext cx="8229600" cy="5105400"/>
          </a:xfrm>
        </p:spPr>
        <p:txBody>
          <a:bodyPr>
            <a:noAutofit/>
          </a:bodyPr>
          <a:lstStyle/>
          <a:p>
            <a:pPr algn="just"/>
            <a:r>
              <a:rPr lang="en-US" sz="2400" dirty="0" smtClean="0"/>
              <a:t>The goods must be things that can be handed over at the time of the sale. Thus, it is not permissible to sell a bird flying in the sky, even if it is expected that the bird will return (</a:t>
            </a:r>
            <a:r>
              <a:rPr lang="en-US" sz="2400" dirty="0" err="1" smtClean="0"/>
              <a:t>ie</a:t>
            </a:r>
            <a:r>
              <a:rPr lang="en-US" sz="2400" dirty="0" smtClean="0"/>
              <a:t>. like a trained eagle), unless it is within a large cage. Similarly, it is not permissible to sell a fish in the sea, unless it is in an enclosed area that it can not escape from. </a:t>
            </a:r>
          </a:p>
          <a:p>
            <a:pPr algn="just"/>
            <a:endParaRPr lang="en-US" sz="2400" dirty="0" smtClean="0"/>
          </a:p>
          <a:p>
            <a:pPr algn="just"/>
            <a:r>
              <a:rPr lang="en-US" sz="2400" dirty="0" smtClean="0"/>
              <a:t>The point is that the buyer must be certain that he will be able to hand over the goods when the sale is made. It is also not permissible to sell a lost item, or something that the seller is not certain if it is still in his possession or not. If the buyer is not totally capable of handing over the goods, then this is a kind of </a:t>
            </a:r>
            <a:r>
              <a:rPr lang="en-US" sz="2400" i="1" dirty="0" err="1" smtClean="0"/>
              <a:t>gharar</a:t>
            </a:r>
            <a:r>
              <a:rPr lang="en-US" sz="2400" dirty="0" smtClean="0"/>
              <a:t> (?) that the Prophet (</a:t>
            </a:r>
            <a:r>
              <a:rPr lang="en-US" sz="2400" i="1" dirty="0" err="1" smtClean="0"/>
              <a:t>sallallaah</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6 - </a:t>
            </a:r>
            <a:r>
              <a:rPr lang="en-US" sz="2700" i="1" dirty="0" smtClean="0"/>
              <a:t>'</a:t>
            </a:r>
            <a:r>
              <a:rPr lang="en-US" sz="2700" i="1" dirty="0" err="1" smtClean="0"/>
              <a:t>Adm</a:t>
            </a:r>
            <a:r>
              <a:rPr lang="en-US" sz="2700" i="1" dirty="0" smtClean="0"/>
              <a:t> al-</a:t>
            </a:r>
            <a:r>
              <a:rPr lang="en-US" sz="2700" i="1" dirty="0" err="1" smtClean="0"/>
              <a:t>Jahaalah</a:t>
            </a:r>
            <a:r>
              <a:rPr lang="en-US" sz="2700" dirty="0" smtClean="0"/>
              <a:t> (The Absence of Anonymity)</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pPr algn="just"/>
            <a:r>
              <a:rPr lang="en-US" dirty="0" smtClean="0"/>
              <a:t>Both the goods and the price must be something clearly known to both participants in a sale. Selling an unknown or unspecified item, like </a:t>
            </a:r>
            <a:r>
              <a:rPr lang="en-US" i="1" dirty="0" smtClean="0"/>
              <a:t>"one of the sheep in the pen,"</a:t>
            </a:r>
            <a:r>
              <a:rPr lang="en-US" dirty="0" smtClean="0"/>
              <a:t> or </a:t>
            </a:r>
            <a:r>
              <a:rPr lang="en-US" i="1" dirty="0" smtClean="0"/>
              <a:t>"one of the garments on display,"</a:t>
            </a:r>
            <a:r>
              <a:rPr lang="en-US" dirty="0" smtClean="0"/>
              <a:t> without specifying the actual item, is a kind of </a:t>
            </a:r>
            <a:r>
              <a:rPr lang="en-US" i="1" dirty="0" err="1" smtClean="0"/>
              <a:t>gharar</a:t>
            </a:r>
            <a:r>
              <a:rPr lang="en-US" dirty="0" smtClean="0"/>
              <a:t> referred to in the previously mentioned prohibition. </a:t>
            </a:r>
          </a:p>
          <a:p>
            <a:pPr algn="just"/>
            <a:endParaRPr lang="en-US" dirty="0" smtClean="0"/>
          </a:p>
          <a:p>
            <a:pPr algn="just"/>
            <a:r>
              <a:rPr lang="en-US" dirty="0" smtClean="0"/>
              <a:t>Similarly, it is not permissible to sell a known item for </a:t>
            </a:r>
            <a:r>
              <a:rPr lang="en-US" i="1" dirty="0" smtClean="0"/>
              <a:t>"a stack of bills," </a:t>
            </a:r>
            <a:r>
              <a:rPr lang="en-US" dirty="0" smtClean="0"/>
              <a:t>or a </a:t>
            </a:r>
            <a:r>
              <a:rPr lang="en-US" i="1" dirty="0" smtClean="0"/>
              <a:t>"bag of coins,"</a:t>
            </a:r>
            <a:r>
              <a:rPr lang="en-US" dirty="0" smtClean="0"/>
              <a:t> since, in this case, the price is unspecified. So neither the goods nor the price may be </a:t>
            </a:r>
            <a:r>
              <a:rPr lang="en-US" i="1" dirty="0" err="1" smtClean="0"/>
              <a:t>majhool</a:t>
            </a:r>
            <a:r>
              <a:rPr lang="en-US" i="1" dirty="0" smtClean="0"/>
              <a:t> </a:t>
            </a:r>
            <a:r>
              <a:rPr lang="en-US" dirty="0" smtClean="0"/>
              <a:t>(unknown), as both participants must clearly know what they are receiving and what they are giving.</a:t>
            </a:r>
          </a:p>
          <a:p>
            <a:pPr algn="just"/>
            <a:endParaRPr lang="en-US" dirty="0" smtClean="0"/>
          </a:p>
          <a:p>
            <a:pPr algn="just"/>
            <a:r>
              <a:rPr lang="en-US" dirty="0" smtClean="0"/>
              <a:t> Based on this, it is not permissible to sell a baby animal in the womb of its mother, since it is not known if the baby will be strong and healthy or sickly, nor is its gender known (something that affects the price of animals), nor is it even known if the baby will survive delivery. </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normAutofit fontScale="90000"/>
          </a:bodyPr>
          <a:lstStyle/>
          <a:p>
            <a:r>
              <a:rPr lang="en-US" sz="2700" dirty="0" smtClean="0"/>
              <a:t>TEST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633222" indent="-514350">
              <a:buFont typeface="+mj-lt"/>
              <a:buAutoNum type="arabicPeriod"/>
            </a:pPr>
            <a:r>
              <a:rPr lang="en-US" sz="2400" dirty="0" smtClean="0"/>
              <a:t>Is the sale valid if the buyer or seller is forced to make the sale? Why or why not?</a:t>
            </a:r>
          </a:p>
          <a:p>
            <a:pPr marL="633222" indent="-514350">
              <a:buFont typeface="+mj-lt"/>
              <a:buAutoNum type="arabicPeriod"/>
            </a:pPr>
            <a:r>
              <a:rPr lang="en-US" sz="2400" dirty="0" smtClean="0"/>
              <a:t>What is the proof that a person must own what he is selling?</a:t>
            </a:r>
          </a:p>
          <a:p>
            <a:pPr marL="633222" indent="-514350">
              <a:buFont typeface="+mj-lt"/>
              <a:buAutoNum type="arabicPeriod"/>
            </a:pPr>
            <a:r>
              <a:rPr lang="en-US" sz="2400" dirty="0" smtClean="0"/>
              <a:t>Identify all six conditions as mentioned in the summary.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TotalTime>
  <Words>763</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Fiqh ul Muaamalath – II IAIB 3101</vt:lpstr>
      <vt:lpstr>Introduction</vt:lpstr>
      <vt:lpstr>1 - At-Taraadhee (Mutual Agreement) </vt:lpstr>
      <vt:lpstr>2 - Jawaaz Tasarruf al-'Aaqidayn (Both Participants are Allowed to        Engage in Transactions) </vt:lpstr>
      <vt:lpstr>3 - Milk al-Ma'qood 'Alayhe (Ownership of Property Being Traded) </vt:lpstr>
      <vt:lpstr>4 - Ibaahah al-Intifaa' bil-Mabee' (Permissibility of the Goods) </vt:lpstr>
      <vt:lpstr>5 - Maqdoor 'alaa Tasleemihi - Dispensibility</vt:lpstr>
      <vt:lpstr>6 - 'Adm al-Jahaalah (The Absence of Anonymity) </vt:lpstr>
      <vt:lpstr>TEST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Fiqh ul Muaamalath – II IAIB 3101</dc:title>
  <dc:creator>naf</dc:creator>
  <cp:lastModifiedBy>naf</cp:lastModifiedBy>
  <cp:revision>29</cp:revision>
  <dcterms:created xsi:type="dcterms:W3CDTF">2011-06-12T12:57:22Z</dcterms:created>
  <dcterms:modified xsi:type="dcterms:W3CDTF">2011-06-12T14:03:29Z</dcterms:modified>
</cp:coreProperties>
</file>