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29DF919-A6E2-44F6-8833-4732F6E90D07}"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BA1D-9711-4D41-B7A6-673D91136C4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DF919-A6E2-44F6-8833-4732F6E90D07}"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DF919-A6E2-44F6-8833-4732F6E90D07}" type="datetimeFigureOut">
              <a:rPr lang="en-US" smtClean="0"/>
              <a:pPr/>
              <a:t>6/19/2011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DF919-A6E2-44F6-8833-4732F6E90D07}"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9DF919-A6E2-44F6-8833-4732F6E90D07}" type="datetimeFigureOut">
              <a:rPr lang="en-US" smtClean="0"/>
              <a:pPr/>
              <a:t>6/19/2011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BA1D-9711-4D41-B7A6-673D91136C4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DF919-A6E2-44F6-8833-4732F6E90D07}" type="datetimeFigureOut">
              <a:rPr lang="en-US" smtClean="0"/>
              <a:pPr/>
              <a:t>6/19/2011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9DF919-A6E2-44F6-8833-4732F6E90D07}" type="datetimeFigureOut">
              <a:rPr lang="en-US" smtClean="0"/>
              <a:pPr/>
              <a:t>6/19/2011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9DF919-A6E2-44F6-8833-4732F6E90D07}" type="datetimeFigureOut">
              <a:rPr lang="en-US" smtClean="0"/>
              <a:pPr/>
              <a:t>6/19/2011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DF919-A6E2-44F6-8833-4732F6E90D07}" type="datetimeFigureOut">
              <a:rPr lang="en-US" smtClean="0"/>
              <a:pPr/>
              <a:t>6/19/2011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2BA1D-9711-4D41-B7A6-673D91136C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9DF919-A6E2-44F6-8833-4732F6E90D07}" type="datetimeFigureOut">
              <a:rPr lang="en-US" smtClean="0"/>
              <a:pPr/>
              <a:t>6/19/2011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BA1D-9711-4D41-B7A6-673D91136C4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29DF919-A6E2-44F6-8833-4732F6E90D07}" type="datetimeFigureOut">
              <a:rPr lang="en-US" smtClean="0"/>
              <a:pPr/>
              <a:t>6/19/2011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DE2BA1D-9711-4D41-B7A6-673D91136C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29DF919-A6E2-44F6-8833-4732F6E90D07}" type="datetimeFigureOut">
              <a:rPr lang="en-US" smtClean="0"/>
              <a:pPr/>
              <a:t>6/19/2011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DE2BA1D-9711-4D41-B7A6-673D91136C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uslimtents.com/shaufi/b16/b16_6.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Lecturer in charge</a:t>
            </a:r>
            <a:br>
              <a:rPr lang="en-US" sz="2400" dirty="0" smtClean="0"/>
            </a:br>
            <a:r>
              <a:rPr lang="en-US" sz="2400" dirty="0" err="1" smtClean="0"/>
              <a:t>RA.Sarjoon</a:t>
            </a:r>
            <a:r>
              <a:rPr lang="en-US" sz="2400" dirty="0" smtClean="0"/>
              <a:t/>
            </a:r>
            <a:br>
              <a:rPr lang="en-US" sz="2400" dirty="0" smtClean="0"/>
            </a:br>
            <a:r>
              <a:rPr lang="en-US" sz="2400" dirty="0" smtClean="0"/>
              <a:t>17.06.2011</a:t>
            </a:r>
            <a:br>
              <a:rPr lang="en-US" sz="2400" dirty="0" smtClean="0"/>
            </a:br>
            <a:endParaRPr lang="en-US" sz="2400" dirty="0"/>
          </a:p>
        </p:txBody>
      </p:sp>
      <p:sp>
        <p:nvSpPr>
          <p:cNvPr id="3" name="Subtitle 2"/>
          <p:cNvSpPr>
            <a:spLocks noGrp="1"/>
          </p:cNvSpPr>
          <p:nvPr>
            <p:ph type="subTitle" idx="1"/>
          </p:nvPr>
        </p:nvSpPr>
        <p:spPr/>
        <p:txBody>
          <a:bodyPr>
            <a:noAutofit/>
          </a:bodyPr>
          <a:lstStyle/>
          <a:p>
            <a:r>
              <a:rPr lang="en-US" sz="3600" dirty="0" smtClean="0"/>
              <a:t>IBM11013 - Introduction to Islamic Economics</a:t>
            </a:r>
          </a:p>
          <a:p>
            <a:r>
              <a:rPr lang="en-US" sz="3600" dirty="0" smtClean="0"/>
              <a:t>Consumption in Islam</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en-US" dirty="0" smtClean="0"/>
              <a:t>Comforts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Comforts, as term of economics, stand for those wants which provide comfort and convenience to man. A man’s ordinary food, clothing and shelter are bare necessaries for his survival, but good food, good clothes and a good house are his comforts. Enjoyment of comforts is permissible in Islam</a:t>
            </a:r>
          </a:p>
          <a:p>
            <a:r>
              <a:rPr lang="en-US" dirty="0" err="1" smtClean="0"/>
              <a:t>Qura’n</a:t>
            </a:r>
            <a:r>
              <a:rPr lang="en-US" dirty="0" smtClean="0"/>
              <a:t> has enjoined upon the people to wear good clothes, take good food and drinks but be not extravagant</a:t>
            </a:r>
          </a:p>
          <a:p>
            <a:r>
              <a:rPr lang="en-US" dirty="0" smtClean="0"/>
              <a:t>O children of Adam ! Look to your adornment at every place of worship and eat and drink, but be not prodigal…….” (7:31) , (7:32), (4:37)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Luxuries</a:t>
            </a:r>
            <a:endParaRPr lang="en-US" dirty="0"/>
          </a:p>
        </p:txBody>
      </p:sp>
      <p:sp>
        <p:nvSpPr>
          <p:cNvPr id="3" name="Content Placeholder 2"/>
          <p:cNvSpPr>
            <a:spLocks noGrp="1"/>
          </p:cNvSpPr>
          <p:nvPr>
            <p:ph idx="1"/>
          </p:nvPr>
        </p:nvSpPr>
        <p:spPr/>
        <p:txBody>
          <a:bodyPr>
            <a:normAutofit/>
          </a:bodyPr>
          <a:lstStyle/>
          <a:p>
            <a:r>
              <a:rPr lang="en-US" dirty="0" smtClean="0"/>
              <a:t>Excessive expenditure on unnecessary and superfluous wants is called luxury; e.g., very expensive dress, use of wine, use of gold and silver utensils, lavish expenditure on marriage functions and other festivities, and above all wastage of wealth on gambling, on prostitutes and singers and dancers, etc.</a:t>
            </a:r>
          </a:p>
          <a:p>
            <a:r>
              <a:rPr lang="en-US" dirty="0" smtClean="0"/>
              <a:t>(5:91),(2:168),(7:31)</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III- Moderation in Consumption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Three kinds are discussed under this heading</a:t>
            </a:r>
          </a:p>
          <a:p>
            <a:pPr marL="633222" indent="-514350">
              <a:buFont typeface="+mj-lt"/>
              <a:buAutoNum type="arabicPeriod"/>
            </a:pPr>
            <a:r>
              <a:rPr lang="en-US" dirty="0" smtClean="0"/>
              <a:t>Miserliness </a:t>
            </a:r>
          </a:p>
          <a:p>
            <a:pPr marL="633222" indent="-514350">
              <a:buFont typeface="+mj-lt"/>
              <a:buAutoNum type="arabicPeriod"/>
            </a:pPr>
            <a:r>
              <a:rPr lang="en-US" dirty="0" smtClean="0"/>
              <a:t>Extravagance</a:t>
            </a:r>
          </a:p>
          <a:p>
            <a:pPr marL="633222" indent="-514350">
              <a:buFont typeface="+mj-lt"/>
              <a:buAutoNum type="arabicPeriod"/>
            </a:pPr>
            <a:r>
              <a:rPr lang="en-US" dirty="0" smtClean="0"/>
              <a:t> moderation.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a:pPr>
            <a:r>
              <a:rPr lang="en-US" dirty="0" smtClean="0"/>
              <a:t>Miserliness</a:t>
            </a:r>
            <a:endParaRPr lang="en-US" dirty="0"/>
          </a:p>
        </p:txBody>
      </p:sp>
      <p:sp>
        <p:nvSpPr>
          <p:cNvPr id="3" name="Content Placeholder 2"/>
          <p:cNvSpPr>
            <a:spLocks noGrp="1"/>
          </p:cNvSpPr>
          <p:nvPr>
            <p:ph idx="1"/>
          </p:nvPr>
        </p:nvSpPr>
        <p:spPr/>
        <p:txBody>
          <a:bodyPr>
            <a:normAutofit/>
          </a:bodyPr>
          <a:lstStyle/>
          <a:p>
            <a:r>
              <a:rPr lang="en-US" dirty="0" smtClean="0"/>
              <a:t>Miser is one who does not spend on himself and his family according to his means, and also he does not spend on any charitable purpose.</a:t>
            </a:r>
          </a:p>
          <a:p>
            <a:pPr algn="just"/>
            <a:r>
              <a:rPr lang="en-US" dirty="0" smtClean="0"/>
              <a:t>(3:180),(4:37),(9:34-35),(104:1-3),</a:t>
            </a:r>
          </a:p>
          <a:p>
            <a:pPr algn="just">
              <a:buNone/>
            </a:pPr>
            <a:r>
              <a:rPr lang="en-US" dirty="0" smtClean="0"/>
              <a:t>	(92:8-11,(17:29)</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en-US" dirty="0" smtClean="0"/>
              <a:t>Extravagance</a:t>
            </a:r>
            <a:endParaRPr lang="en-US" dirty="0"/>
          </a:p>
        </p:txBody>
      </p:sp>
      <p:sp>
        <p:nvSpPr>
          <p:cNvPr id="3" name="Content Placeholder 2"/>
          <p:cNvSpPr>
            <a:spLocks noGrp="1"/>
          </p:cNvSpPr>
          <p:nvPr>
            <p:ph idx="1"/>
          </p:nvPr>
        </p:nvSpPr>
        <p:spPr/>
        <p:txBody>
          <a:bodyPr>
            <a:normAutofit/>
          </a:bodyPr>
          <a:lstStyle/>
          <a:p>
            <a:r>
              <a:rPr lang="en-US" dirty="0" smtClean="0"/>
              <a:t>Means:</a:t>
            </a:r>
          </a:p>
          <a:p>
            <a:r>
              <a:rPr lang="en-US" dirty="0" smtClean="0"/>
              <a:t>Firstly spending wealth on unlawful things such as gambling, drinking, prostitution etc.</a:t>
            </a:r>
          </a:p>
          <a:p>
            <a:r>
              <a:rPr lang="en-US" dirty="0" smtClean="0"/>
              <a:t>secondly excessive expenditure on lawful things, whether within or beyond one’s means</a:t>
            </a:r>
          </a:p>
          <a:p>
            <a:r>
              <a:rPr lang="en-US" dirty="0" smtClean="0"/>
              <a:t>thirdly expenditure for good and charitable purposes merely for show.</a:t>
            </a:r>
          </a:p>
          <a:p>
            <a:r>
              <a:rPr lang="en-US" dirty="0" smtClean="0"/>
              <a:t>(7:31),(25:67),(17:29,(17:26-27)</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en-US" dirty="0" smtClean="0"/>
              <a:t>Moderation</a:t>
            </a:r>
            <a:endParaRPr lang="en-US" dirty="0"/>
          </a:p>
        </p:txBody>
      </p:sp>
      <p:sp>
        <p:nvSpPr>
          <p:cNvPr id="3" name="Content Placeholder 2"/>
          <p:cNvSpPr>
            <a:spLocks noGrp="1"/>
          </p:cNvSpPr>
          <p:nvPr>
            <p:ph idx="1"/>
          </p:nvPr>
        </p:nvSpPr>
        <p:spPr/>
        <p:txBody>
          <a:bodyPr/>
          <a:lstStyle/>
          <a:p>
            <a:r>
              <a:rPr lang="en-US" dirty="0" smtClean="0"/>
              <a:t>Moderation between two extremes of miserliness and extravagance has been recommended by Islam as golden mean.</a:t>
            </a:r>
          </a:p>
          <a:p>
            <a:r>
              <a:rPr lang="en-US" dirty="0" smtClean="0"/>
              <a:t>(7:31),(65:7),(25:67),(17:29)</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IV- Lawful and Unlawful Food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(2 : 168),(2:172-173),(5:3-4),(5:5),</a:t>
            </a:r>
          </a:p>
          <a:p>
            <a:pPr>
              <a:buNone/>
            </a:pPr>
            <a:r>
              <a:rPr lang="en-US" dirty="0" smtClean="0"/>
              <a:t>	(5:87-88),(5:90-91),(5:96),(5:100),(6:118-119)</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and Regulations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sz="3600" dirty="0" smtClean="0"/>
              <a:t>Following eatables have been especially declared </a:t>
            </a:r>
            <a:r>
              <a:rPr lang="en-US" sz="3600" dirty="0" err="1" smtClean="0"/>
              <a:t>haram</a:t>
            </a:r>
            <a:r>
              <a:rPr lang="en-US" sz="3600" dirty="0" smtClean="0"/>
              <a:t> or unlawful by the Qur’an and the </a:t>
            </a:r>
            <a:r>
              <a:rPr lang="en-US" sz="3600" dirty="0" err="1" smtClean="0"/>
              <a:t>Sunnah</a:t>
            </a:r>
            <a:endParaRPr lang="en-US" sz="3600" dirty="0" smtClean="0"/>
          </a:p>
          <a:p>
            <a:pPr marL="633222" indent="-514350">
              <a:buFont typeface="+mj-lt"/>
              <a:buAutoNum type="arabicPeriod"/>
            </a:pPr>
            <a:r>
              <a:rPr lang="en-US" sz="3600" dirty="0" smtClean="0"/>
              <a:t>All animals and birds which die of themselves without being slaughtered in the name of Allah. These include animals strangled to death, or beaten to death or killed by a fall or attacked by horns and killed, or torn to death by beasts.</a:t>
            </a:r>
          </a:p>
          <a:p>
            <a:pPr marL="633222" indent="-514350">
              <a:buFont typeface="+mj-lt"/>
              <a:buAutoNum type="arabicPeriod"/>
            </a:pPr>
            <a:r>
              <a:rPr lang="en-US" sz="3600" dirty="0" smtClean="0"/>
              <a:t>Blood</a:t>
            </a:r>
          </a:p>
          <a:p>
            <a:pPr marL="633222" indent="-514350">
              <a:buFont typeface="+mj-lt"/>
              <a:buAutoNum type="arabicPeriod"/>
            </a:pPr>
            <a:r>
              <a:rPr lang="en-US" sz="3600" dirty="0" smtClean="0"/>
              <a:t>Swine – flesh.</a:t>
            </a:r>
          </a:p>
          <a:p>
            <a:pPr marL="633222" indent="-514350">
              <a:buFont typeface="+mj-lt"/>
              <a:buAutoNum type="arabicPeriod"/>
            </a:pPr>
            <a:r>
              <a:rPr lang="en-US" sz="3600" dirty="0" smtClean="0"/>
              <a:t>Food on which Allah’s name is not taken or meat of even lawful animal which is not slaughtered in the name of Allah, or which is slaughtered in the name of other than Allah.</a:t>
            </a:r>
          </a:p>
          <a:p>
            <a:pPr marL="633222" indent="-514350">
              <a:buFont typeface="+mj-lt"/>
              <a:buAutoNum type="arabicPeriod"/>
            </a:pPr>
            <a:r>
              <a:rPr lang="en-US" sz="3600" dirty="0" smtClean="0"/>
              <a:t>Everything which is offered to idols.</a:t>
            </a:r>
          </a:p>
          <a:p>
            <a:pPr marL="633222" indent="-514350">
              <a:buFont typeface="+mj-lt"/>
              <a:buAutoNum type="arabicPeriod"/>
            </a:pPr>
            <a:r>
              <a:rPr lang="en-US" sz="3600" dirty="0" smtClean="0"/>
              <a:t>All beasts and birds of prey i.e. all quadrupeds that seize prey with teeth such as lions, tigers, leopards, jackals, etc, and all birds such as hawks, kites, crows, raven, etc. which attack with claws.</a:t>
            </a:r>
          </a:p>
          <a:p>
            <a:pPr marL="633222" indent="-514350">
              <a:buFont typeface="+mj-lt"/>
              <a:buAutoNum type="arabicPeriod"/>
            </a:pPr>
            <a:r>
              <a:rPr lang="en-US" sz="3600" dirty="0" smtClean="0"/>
              <a:t>All unclean things repugnant to health and morality. These include dogs, cats, mules, horses, asses, lizards.</a:t>
            </a:r>
          </a:p>
          <a:p>
            <a:pPr marL="633222" indent="-514350">
              <a:buFont typeface="+mj-lt"/>
              <a:buAutoNum type="arabicPeriod"/>
            </a:pPr>
            <a:r>
              <a:rPr lang="en-US" sz="3600" dirty="0" smtClean="0"/>
              <a:t>Wine and all other intoxicants.</a:t>
            </a:r>
          </a:p>
          <a:p>
            <a:pPr marL="633222" indent="-514350">
              <a:buFont typeface="+mj-lt"/>
              <a:buAutoNum type="arabicPeriod"/>
            </a:pPr>
            <a:r>
              <a:rPr lang="en-US" sz="3600" dirty="0" smtClean="0"/>
              <a:t>All the food items though lawful but acquired by unlawful means.</a:t>
            </a:r>
          </a:p>
          <a:p>
            <a:pPr marL="633222" indent="-514350">
              <a:buFont typeface="+mj-lt"/>
              <a:buAutoNum type="arabi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necessity </a:t>
            </a:r>
            <a:endParaRPr lang="en-US" dirty="0"/>
          </a:p>
        </p:txBody>
      </p:sp>
      <p:sp>
        <p:nvSpPr>
          <p:cNvPr id="3" name="Content Placeholder 2"/>
          <p:cNvSpPr>
            <a:spLocks noGrp="1"/>
          </p:cNvSpPr>
          <p:nvPr>
            <p:ph idx="1"/>
          </p:nvPr>
        </p:nvSpPr>
        <p:spPr/>
        <p:txBody>
          <a:bodyPr>
            <a:normAutofit/>
          </a:bodyPr>
          <a:lstStyle/>
          <a:p>
            <a:r>
              <a:rPr lang="en-US" sz="2800" dirty="0" smtClean="0"/>
              <a:t>Principle of necessity however makes temporarily an unlawful thing lawful. However this principle can be applied only where there is real necessity and not merely an excuse. For example if someone is dying of hunger and he has nothing to save his life except a dead animal or swine-flesh to eat, then he can take it</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V- Standard of Living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Standard of living is generally understood to refer to the mode of living and level of comforts a person enjoys in society. But according to economists, standard of living means the minimum amount of necessaries and comforts which man regards absolutely essential for him and for the acquisition of which he can make any sacrifice.</a:t>
            </a:r>
          </a:p>
          <a:p>
            <a:r>
              <a:rPr lang="en-US" dirty="0" smtClean="0"/>
              <a:t>It is basic principle of the economic system of Islam that every citizen of an Islamic state should have at least basic necessaries of life</a:t>
            </a:r>
          </a:p>
          <a:p>
            <a:r>
              <a:rPr lang="en-US" dirty="0" smtClean="0"/>
              <a:t>The Holy Prophet once remarked: </a:t>
            </a:r>
            <a:r>
              <a:rPr lang="en-US" i="1" dirty="0" smtClean="0"/>
              <a:t>“Successful is the man who has acted on the principles of Islam and lived on simple necessaries of life”</a:t>
            </a:r>
            <a:r>
              <a:rPr lang="en-US" dirty="0" smtClean="0"/>
              <a:t>.(Ahmad, </a:t>
            </a:r>
            <a:r>
              <a:rPr lang="en-US" dirty="0" err="1" smtClean="0"/>
              <a:t>Tirmizi</a:t>
            </a:r>
            <a:r>
              <a:rPr lang="en-US" dirty="0" smtClean="0"/>
              <a:t>)</a:t>
            </a:r>
          </a:p>
          <a:p>
            <a:r>
              <a:rPr lang="en-US" dirty="0" smtClean="0"/>
              <a:t>Jabir bin ‘Abdullah reported that Allah’s Messenger (may peace be upon him) said: “There should be a bedding for a man, bedding for his wife and the third one for the guest, and the fourth one is for the Satan.” (</a:t>
            </a:r>
            <a:r>
              <a:rPr lang="en-US" dirty="0" err="1" smtClean="0"/>
              <a:t>Bukhari</a:t>
            </a:r>
            <a:r>
              <a:rPr lang="en-US" dirty="0" smtClean="0"/>
              <a:t>, </a:t>
            </a:r>
            <a:r>
              <a:rPr lang="en-US" dirty="0" err="1" smtClean="0"/>
              <a:t>Daud</a:t>
            </a:r>
            <a:r>
              <a:rPr lang="en-US" dirty="0" smtClean="0"/>
              <a:t>)</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a:t>
            </a:r>
            <a:endParaRPr lang="en-US" dirty="0"/>
          </a:p>
        </p:txBody>
      </p:sp>
      <p:sp>
        <p:nvSpPr>
          <p:cNvPr id="3" name="Content Placeholder 2"/>
          <p:cNvSpPr>
            <a:spLocks noGrp="1"/>
          </p:cNvSpPr>
          <p:nvPr>
            <p:ph idx="1"/>
          </p:nvPr>
        </p:nvSpPr>
        <p:spPr/>
        <p:txBody>
          <a:bodyPr/>
          <a:lstStyle/>
          <a:p>
            <a:pPr lvl="0"/>
            <a:r>
              <a:rPr lang="en-US" dirty="0" smtClean="0">
                <a:hlinkClick r:id="rId2"/>
              </a:rPr>
              <a:t>Principles of Consumption</a:t>
            </a:r>
            <a:r>
              <a:rPr lang="en-US" dirty="0" smtClean="0"/>
              <a:t> </a:t>
            </a:r>
          </a:p>
          <a:p>
            <a:pPr lvl="0"/>
            <a:r>
              <a:rPr lang="en-US" dirty="0" smtClean="0">
                <a:hlinkClick r:id="rId2"/>
              </a:rPr>
              <a:t>Human Wants and their Satisfaction</a:t>
            </a:r>
            <a:r>
              <a:rPr lang="en-US" dirty="0" smtClean="0"/>
              <a:t> </a:t>
            </a:r>
          </a:p>
          <a:p>
            <a:pPr lvl="0"/>
            <a:r>
              <a:rPr lang="en-US" dirty="0" smtClean="0">
                <a:hlinkClick r:id="rId2"/>
              </a:rPr>
              <a:t>Moderation and not Extravagance or Miserliness</a:t>
            </a:r>
            <a:r>
              <a:rPr lang="en-US" dirty="0" smtClean="0"/>
              <a:t> </a:t>
            </a:r>
          </a:p>
          <a:p>
            <a:pPr lvl="0"/>
            <a:r>
              <a:rPr lang="en-US" dirty="0" smtClean="0">
                <a:hlinkClick r:id="rId2"/>
              </a:rPr>
              <a:t>Lawful and Unlawful (</a:t>
            </a:r>
            <a:r>
              <a:rPr lang="en-US" dirty="0" err="1" smtClean="0">
                <a:hlinkClick r:id="rId2"/>
              </a:rPr>
              <a:t>Halal</a:t>
            </a:r>
            <a:r>
              <a:rPr lang="en-US" dirty="0" smtClean="0">
                <a:hlinkClick r:id="rId2"/>
              </a:rPr>
              <a:t> and </a:t>
            </a:r>
            <a:r>
              <a:rPr lang="en-US" dirty="0" err="1" smtClean="0">
                <a:hlinkClick r:id="rId2"/>
              </a:rPr>
              <a:t>Haram</a:t>
            </a:r>
            <a:r>
              <a:rPr lang="en-US" dirty="0" smtClean="0">
                <a:hlinkClick r:id="rId2"/>
              </a:rPr>
              <a:t>)</a:t>
            </a:r>
            <a:r>
              <a:rPr lang="en-US" dirty="0" smtClean="0"/>
              <a:t> </a:t>
            </a:r>
          </a:p>
          <a:p>
            <a:pPr lvl="0"/>
            <a:r>
              <a:rPr lang="en-US" dirty="0" smtClean="0">
                <a:hlinkClick r:id="rId2"/>
              </a:rPr>
              <a:t>Standard of Living</a:t>
            </a:r>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cosumption</a:t>
            </a:r>
            <a:r>
              <a:rPr lang="en-US" dirty="0" smtClean="0"/>
              <a:t>?</a:t>
            </a:r>
            <a:endParaRPr lang="en-US" dirty="0"/>
          </a:p>
        </p:txBody>
      </p:sp>
      <p:sp>
        <p:nvSpPr>
          <p:cNvPr id="3" name="Content Placeholder 2"/>
          <p:cNvSpPr>
            <a:spLocks noGrp="1"/>
          </p:cNvSpPr>
          <p:nvPr>
            <p:ph idx="1"/>
          </p:nvPr>
        </p:nvSpPr>
        <p:spPr/>
        <p:txBody>
          <a:bodyPr/>
          <a:lstStyle/>
          <a:p>
            <a:r>
              <a:rPr lang="en-US" dirty="0" smtClean="0"/>
              <a:t>In the economic cycle which starts with earning and acquisition of wealth, consumption is perhaps the last and very important stage. In economics, consumption stands for expending of wealth for satisfaction of human wants such as food, clothing, housing, other articles of daily use, education, health, other personal or family needs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hlinkClick r:id="rId2"/>
              </a:rPr>
              <a:t>I- Principles of Consump</a:t>
            </a:r>
            <a:r>
              <a:rPr lang="en-US" dirty="0" smtClean="0">
                <a:hlinkClick r:id="rId2"/>
              </a:rPr>
              <a:t>tion</a:t>
            </a:r>
            <a:endParaRPr lang="en-US" dirty="0"/>
          </a:p>
        </p:txBody>
      </p:sp>
      <p:sp>
        <p:nvSpPr>
          <p:cNvPr id="3" name="Content Placeholder 2"/>
          <p:cNvSpPr>
            <a:spLocks noGrp="1"/>
          </p:cNvSpPr>
          <p:nvPr>
            <p:ph idx="1"/>
          </p:nvPr>
        </p:nvSpPr>
        <p:spPr/>
        <p:txBody>
          <a:bodyPr/>
          <a:lstStyle/>
          <a:p>
            <a:r>
              <a:rPr lang="en-US" dirty="0" smtClean="0"/>
              <a:t>The basic principles of consumption laid down by Islam are three:</a:t>
            </a:r>
          </a:p>
          <a:p>
            <a:pPr>
              <a:buNone/>
            </a:pPr>
            <a:endParaRPr lang="en-US" dirty="0" smtClean="0"/>
          </a:p>
          <a:p>
            <a:pPr marL="633222" indent="-514350">
              <a:buFont typeface="+mj-lt"/>
              <a:buAutoNum type="arabicPeriod"/>
            </a:pPr>
            <a:r>
              <a:rPr lang="en-US" dirty="0" smtClean="0"/>
              <a:t>Consumption of lawful (</a:t>
            </a:r>
            <a:r>
              <a:rPr lang="en-US" dirty="0" err="1" smtClean="0"/>
              <a:t>Halal</a:t>
            </a:r>
            <a:r>
              <a:rPr lang="en-US" dirty="0" smtClean="0"/>
              <a:t>) things, </a:t>
            </a:r>
          </a:p>
          <a:p>
            <a:pPr marL="633222" indent="-514350">
              <a:buFont typeface="+mj-lt"/>
              <a:buAutoNum type="arabicPeriod"/>
            </a:pPr>
            <a:r>
              <a:rPr lang="en-US" dirty="0" smtClean="0"/>
              <a:t>Consumption of pure and clean things</a:t>
            </a:r>
          </a:p>
          <a:p>
            <a:pPr marL="633222" indent="-514350">
              <a:buFont typeface="+mj-lt"/>
              <a:buAutoNum type="arabicPeriod"/>
            </a:pPr>
            <a:r>
              <a:rPr lang="en-US" dirty="0" smtClean="0"/>
              <a:t>Moderation in consumption.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a:pPr>
            <a:r>
              <a:rPr lang="en-US" dirty="0" smtClean="0"/>
              <a:t>Principle of </a:t>
            </a:r>
            <a:r>
              <a:rPr lang="en-US" dirty="0" err="1" smtClean="0"/>
              <a:t>Halal</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(5:88),(5:3) </a:t>
            </a:r>
          </a:p>
          <a:p>
            <a:r>
              <a:rPr lang="en-US" dirty="0" smtClean="0"/>
              <a:t>The principle of </a:t>
            </a:r>
            <a:r>
              <a:rPr lang="en-US" dirty="0" err="1" smtClean="0"/>
              <a:t>Halal</a:t>
            </a:r>
            <a:r>
              <a:rPr lang="en-US" dirty="0" smtClean="0"/>
              <a:t> and </a:t>
            </a:r>
            <a:r>
              <a:rPr lang="en-US" dirty="0" err="1" smtClean="0"/>
              <a:t>Haram</a:t>
            </a:r>
            <a:r>
              <a:rPr lang="en-US" dirty="0" smtClean="0"/>
              <a:t>  applies to items of expenditure besides food. The followers of Islam are required to spend their earnings on </a:t>
            </a:r>
            <a:r>
              <a:rPr lang="en-US" dirty="0" err="1" smtClean="0"/>
              <a:t>Halal</a:t>
            </a:r>
            <a:r>
              <a:rPr lang="en-US" dirty="0" smtClean="0"/>
              <a:t> or permitted expenses and refrain from spending on </a:t>
            </a:r>
            <a:r>
              <a:rPr lang="en-US" dirty="0" err="1" smtClean="0"/>
              <a:t>Haram</a:t>
            </a:r>
            <a:r>
              <a:rPr lang="en-US" dirty="0" smtClean="0"/>
              <a:t> or prohibited things such as wine, narcotics, prostitutes, gambling, luxuries, etc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buFont typeface="+mj-lt"/>
              <a:buAutoNum type="arabicPeriod" startAt="2"/>
            </a:pPr>
            <a:r>
              <a:rPr lang="en-US" sz="3200" smtClean="0"/>
              <a:t>Cleanliness </a:t>
            </a:r>
            <a:r>
              <a:rPr lang="en-US" sz="3200" dirty="0" smtClean="0"/>
              <a:t>and Wholesomeness: </a:t>
            </a:r>
            <a:endParaRPr lang="en-US" sz="3200" dirty="0"/>
          </a:p>
        </p:txBody>
      </p:sp>
      <p:sp>
        <p:nvSpPr>
          <p:cNvPr id="3" name="Content Placeholder 2"/>
          <p:cNvSpPr>
            <a:spLocks noGrp="1"/>
          </p:cNvSpPr>
          <p:nvPr>
            <p:ph idx="1"/>
          </p:nvPr>
        </p:nvSpPr>
        <p:spPr/>
        <p:txBody>
          <a:bodyPr>
            <a:normAutofit/>
          </a:bodyPr>
          <a:lstStyle/>
          <a:p>
            <a:r>
              <a:rPr lang="en-US" dirty="0" smtClean="0"/>
              <a:t>2:168), (2:172), (16:114)</a:t>
            </a:r>
          </a:p>
          <a:p>
            <a:pPr algn="just"/>
            <a:r>
              <a:rPr lang="en-US" sz="2400" dirty="0" err="1" smtClean="0"/>
              <a:t>Salman</a:t>
            </a:r>
            <a:r>
              <a:rPr lang="en-US" sz="2400" dirty="0" smtClean="0"/>
              <a:t> reported that the Messenger of Allah said: “The blessing of food is washing of hands before it and washing of hands after it.” (</a:t>
            </a:r>
            <a:r>
              <a:rPr lang="en-US" sz="2400" dirty="0" err="1" smtClean="0"/>
              <a:t>Tirmizi</a:t>
            </a:r>
            <a:r>
              <a:rPr lang="en-US" sz="2400" dirty="0" smtClean="0"/>
              <a:t>)</a:t>
            </a:r>
          </a:p>
          <a:p>
            <a:pPr algn="just"/>
            <a:r>
              <a:rPr lang="en-US" sz="2400" dirty="0" smtClean="0"/>
              <a:t>Abu </a:t>
            </a:r>
            <a:r>
              <a:rPr lang="en-US" sz="2400" dirty="0" err="1" smtClean="0"/>
              <a:t>Qatadah</a:t>
            </a:r>
            <a:r>
              <a:rPr lang="en-US" sz="2400" dirty="0" smtClean="0"/>
              <a:t> reported that the Messenger of Allah said: “When one of you drinks, he should not blow into the vessel.” (</a:t>
            </a:r>
            <a:r>
              <a:rPr lang="en-US" sz="2400" dirty="0" err="1" smtClean="0"/>
              <a:t>Bukhari</a:t>
            </a:r>
            <a:r>
              <a:rPr lang="en-US" sz="2400" dirty="0" smtClean="0"/>
              <a:t>)</a:t>
            </a:r>
          </a:p>
          <a:p>
            <a:pPr algn="just"/>
            <a:r>
              <a:rPr lang="en-US" sz="2400" dirty="0" err="1" smtClean="0"/>
              <a:t>Jaber</a:t>
            </a:r>
            <a:r>
              <a:rPr lang="en-US" sz="2400" dirty="0" smtClean="0"/>
              <a:t> reported that the Messenger of Allah said: “When you go to sleep, put out the lamp and shut the doors and cover the food and drink.” (</a:t>
            </a:r>
            <a:r>
              <a:rPr lang="en-US" sz="2400" dirty="0" err="1" smtClean="0"/>
              <a:t>Bukhari</a:t>
            </a:r>
            <a:r>
              <a:rPr lang="en-US" sz="2400"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en-US" dirty="0" smtClean="0"/>
              <a:t>Principle of Moderation: </a:t>
            </a:r>
            <a:endParaRPr lang="en-US" dirty="0"/>
          </a:p>
        </p:txBody>
      </p:sp>
      <p:sp>
        <p:nvSpPr>
          <p:cNvPr id="3" name="Content Placeholder 2"/>
          <p:cNvSpPr>
            <a:spLocks noGrp="1"/>
          </p:cNvSpPr>
          <p:nvPr>
            <p:ph idx="1"/>
          </p:nvPr>
        </p:nvSpPr>
        <p:spPr/>
        <p:txBody>
          <a:bodyPr/>
          <a:lstStyle/>
          <a:p>
            <a:r>
              <a:rPr lang="en-US" dirty="0" smtClean="0"/>
              <a:t>The principle of moderation in consumption means that one should take the food and drinks with moderation and avoid excess because excess of intake is harmful to health.</a:t>
            </a:r>
          </a:p>
          <a:p>
            <a:r>
              <a:rPr lang="en-US" dirty="0" smtClean="0"/>
              <a:t>(7:31),(5:87),(25:67)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II- Human Wants and their Satisfaction</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By ‘wants’ we mean those human needs which can be satisfied. These wants are in fact unlimited. If you satisfy one want, another would arise, and if that is satisfied still another one would emerge, and thus your struggle would go on through all your life to satisfy an endless chain of wants.</a:t>
            </a:r>
          </a:p>
          <a:p>
            <a:pPr>
              <a:buNone/>
            </a:pPr>
            <a:endParaRPr lang="en-US" dirty="0" smtClean="0"/>
          </a:p>
          <a:p>
            <a:r>
              <a:rPr lang="en-US" dirty="0" smtClean="0"/>
              <a:t>Human wants are generally classified into: </a:t>
            </a:r>
          </a:p>
          <a:p>
            <a:pPr marL="633222" indent="-514350">
              <a:buFont typeface="+mj-lt"/>
              <a:buAutoNum type="arabicPeriod"/>
            </a:pPr>
            <a:r>
              <a:rPr lang="en-US" dirty="0" smtClean="0"/>
              <a:t>Necessaries </a:t>
            </a:r>
          </a:p>
          <a:p>
            <a:pPr marL="633222" indent="-514350">
              <a:buFont typeface="+mj-lt"/>
              <a:buAutoNum type="arabicPeriod"/>
            </a:pPr>
            <a:r>
              <a:rPr lang="en-US" smtClean="0"/>
              <a:t>Comforts  </a:t>
            </a:r>
            <a:endParaRPr lang="en-US" dirty="0" smtClean="0"/>
          </a:p>
          <a:p>
            <a:pPr marL="633222" indent="-514350">
              <a:buFont typeface="+mj-lt"/>
              <a:buAutoNum type="arabicPeriod"/>
            </a:pPr>
            <a:r>
              <a:rPr lang="en-US" dirty="0" smtClean="0"/>
              <a:t>Luxuries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a:pPr>
            <a:r>
              <a:rPr lang="en-US" dirty="0" smtClean="0"/>
              <a:t>Necessaries</a:t>
            </a:r>
            <a:endParaRPr lang="en-US" dirty="0"/>
          </a:p>
        </p:txBody>
      </p:sp>
      <p:sp>
        <p:nvSpPr>
          <p:cNvPr id="3" name="Content Placeholder 2"/>
          <p:cNvSpPr>
            <a:spLocks noGrp="1"/>
          </p:cNvSpPr>
          <p:nvPr>
            <p:ph idx="1"/>
          </p:nvPr>
        </p:nvSpPr>
        <p:spPr/>
        <p:txBody>
          <a:bodyPr>
            <a:normAutofit/>
          </a:bodyPr>
          <a:lstStyle/>
          <a:p>
            <a:r>
              <a:rPr lang="en-US" sz="2800" dirty="0" smtClean="0"/>
              <a:t>Necessaries are those wants whose satisfaction is absolutely essential as without doing it man cannot survive. </a:t>
            </a:r>
          </a:p>
          <a:p>
            <a:r>
              <a:rPr lang="en-US" sz="2800" dirty="0" smtClean="0"/>
              <a:t>For example: food, clothing and shelter, etc</a:t>
            </a:r>
          </a:p>
          <a:p>
            <a:r>
              <a:rPr lang="en-US" sz="2800" dirty="0" smtClean="0"/>
              <a:t> The Prophet saying:</a:t>
            </a:r>
          </a:p>
          <a:p>
            <a:pPr>
              <a:buNone/>
            </a:pPr>
            <a:r>
              <a:rPr lang="en-US" sz="2800" dirty="0" smtClean="0"/>
              <a:t>	“That is enough for you of this world if it meets your hunger and covers your body and along with these, you get some (house) to live in………” </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142</TotalTime>
  <Words>1207</Words>
  <Application>Microsoft Office PowerPoint</Application>
  <PresentationFormat>On-screen Show (4:3)</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Lecturer in charge RA.Sarjoon 17.06.2011 </vt:lpstr>
      <vt:lpstr>CONSUMPTION</vt:lpstr>
      <vt:lpstr>What is cosumption?</vt:lpstr>
      <vt:lpstr>I- Principles of Consumption</vt:lpstr>
      <vt:lpstr>Principle of Halal: </vt:lpstr>
      <vt:lpstr>Cleanliness and Wholesomeness: </vt:lpstr>
      <vt:lpstr>Principle of Moderation: </vt:lpstr>
      <vt:lpstr>II- Human Wants and their Satisfaction</vt:lpstr>
      <vt:lpstr>Necessaries</vt:lpstr>
      <vt:lpstr>Comforts</vt:lpstr>
      <vt:lpstr>3. Luxuries</vt:lpstr>
      <vt:lpstr>III- Moderation in Consumption </vt:lpstr>
      <vt:lpstr>Miserliness</vt:lpstr>
      <vt:lpstr>Extravagance</vt:lpstr>
      <vt:lpstr>Moderation</vt:lpstr>
      <vt:lpstr>IV- Lawful and Unlawful Food </vt:lpstr>
      <vt:lpstr>Rules and Regulations   </vt:lpstr>
      <vt:lpstr>Principle of necessity </vt:lpstr>
      <vt:lpstr>V- Standard of Living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Lecturer in charge RA.Sarjoon </dc:title>
  <dc:creator>naf</dc:creator>
  <cp:lastModifiedBy>naf</cp:lastModifiedBy>
  <cp:revision>42</cp:revision>
  <dcterms:created xsi:type="dcterms:W3CDTF">2011-06-17T01:13:03Z</dcterms:created>
  <dcterms:modified xsi:type="dcterms:W3CDTF">2011-06-20T05:31:41Z</dcterms:modified>
</cp:coreProperties>
</file>