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5"/>
  </p:notesMasterIdLst>
  <p:sldIdLst>
    <p:sldId id="256" r:id="rId2"/>
    <p:sldId id="285" r:id="rId3"/>
    <p:sldId id="290"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8" r:id="rId32"/>
    <p:sldId id="287"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ABAB01"/>
    <a:srgbClr val="2415E5"/>
    <a:srgbClr val="59F12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12" autoAdjust="0"/>
  </p:normalViewPr>
  <p:slideViewPr>
    <p:cSldViewPr>
      <p:cViewPr varScale="1">
        <p:scale>
          <a:sx n="69" d="100"/>
          <a:sy n="69" d="100"/>
        </p:scale>
        <p:origin x="-11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4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15E4F6-5827-4018-A485-E7C5699EFBE1}" type="datetimeFigureOut">
              <a:rPr lang="en-US" smtClean="0"/>
              <a:pPr/>
              <a:t>6/23/2011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E3DDBC-6E8D-46C9-AE41-9263690B2A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E3DDBC-6E8D-46C9-AE41-9263690B2AF0}"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FDCA5D4-87B4-4F9B-904F-B8E097813AFB}" type="datetimeFigureOut">
              <a:rPr lang="en-US" smtClean="0"/>
              <a:pPr/>
              <a:t>6/23/2011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8390F51-8029-4F08-9ABC-703325EE68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DCA5D4-87B4-4F9B-904F-B8E097813AFB}" type="datetimeFigureOut">
              <a:rPr lang="en-US" smtClean="0"/>
              <a:pPr/>
              <a:t>6/23/2011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90F51-8029-4F08-9ABC-703325EE68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DCA5D4-87B4-4F9B-904F-B8E097813AFB}" type="datetimeFigureOut">
              <a:rPr lang="en-US" smtClean="0"/>
              <a:pPr/>
              <a:t>6/23/2011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90F51-8029-4F08-9ABC-703325EE68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FDCA5D4-87B4-4F9B-904F-B8E097813AFB}" type="datetimeFigureOut">
              <a:rPr lang="en-US" smtClean="0"/>
              <a:pPr/>
              <a:t>6/23/2011</a:t>
            </a:fld>
            <a:endParaRPr lang="en-US"/>
          </a:p>
        </p:txBody>
      </p:sp>
      <p:sp>
        <p:nvSpPr>
          <p:cNvPr id="9" name="Slide Number Placeholder 8"/>
          <p:cNvSpPr>
            <a:spLocks noGrp="1"/>
          </p:cNvSpPr>
          <p:nvPr>
            <p:ph type="sldNum" sz="quarter" idx="15"/>
          </p:nvPr>
        </p:nvSpPr>
        <p:spPr/>
        <p:txBody>
          <a:bodyPr rtlCol="0"/>
          <a:lstStyle/>
          <a:p>
            <a:fld id="{38390F51-8029-4F08-9ABC-703325EE681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FDCA5D4-87B4-4F9B-904F-B8E097813AFB}" type="datetimeFigureOut">
              <a:rPr lang="en-US" smtClean="0"/>
              <a:pPr/>
              <a:t>6/23/2011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8390F51-8029-4F08-9ABC-703325EE681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FDCA5D4-87B4-4F9B-904F-B8E097813AFB}" type="datetimeFigureOut">
              <a:rPr lang="en-US" smtClean="0"/>
              <a:pPr/>
              <a:t>6/23/2011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90F51-8029-4F08-9ABC-703325EE681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FDCA5D4-87B4-4F9B-904F-B8E097813AFB}" type="datetimeFigureOut">
              <a:rPr lang="en-US" smtClean="0"/>
              <a:pPr/>
              <a:t>6/23/2011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390F51-8029-4F08-9ABC-703325EE681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FDCA5D4-87B4-4F9B-904F-B8E097813AFB}" type="datetimeFigureOut">
              <a:rPr lang="en-US" smtClean="0"/>
              <a:pPr/>
              <a:t>6/23/2011</a:t>
            </a:fld>
            <a:endParaRPr lang="en-US"/>
          </a:p>
        </p:txBody>
      </p:sp>
      <p:sp>
        <p:nvSpPr>
          <p:cNvPr id="7" name="Slide Number Placeholder 6"/>
          <p:cNvSpPr>
            <a:spLocks noGrp="1"/>
          </p:cNvSpPr>
          <p:nvPr>
            <p:ph type="sldNum" sz="quarter" idx="11"/>
          </p:nvPr>
        </p:nvSpPr>
        <p:spPr/>
        <p:txBody>
          <a:bodyPr rtlCol="0"/>
          <a:lstStyle/>
          <a:p>
            <a:fld id="{38390F51-8029-4F08-9ABC-703325EE681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DCA5D4-87B4-4F9B-904F-B8E097813AFB}" type="datetimeFigureOut">
              <a:rPr lang="en-US" smtClean="0"/>
              <a:pPr/>
              <a:t>6/23/2011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390F51-8029-4F08-9ABC-703325EE68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FDCA5D4-87B4-4F9B-904F-B8E097813AFB}" type="datetimeFigureOut">
              <a:rPr lang="en-US" smtClean="0"/>
              <a:pPr/>
              <a:t>6/23/2011</a:t>
            </a:fld>
            <a:endParaRPr lang="en-US"/>
          </a:p>
        </p:txBody>
      </p:sp>
      <p:sp>
        <p:nvSpPr>
          <p:cNvPr id="22" name="Slide Number Placeholder 21"/>
          <p:cNvSpPr>
            <a:spLocks noGrp="1"/>
          </p:cNvSpPr>
          <p:nvPr>
            <p:ph type="sldNum" sz="quarter" idx="15"/>
          </p:nvPr>
        </p:nvSpPr>
        <p:spPr/>
        <p:txBody>
          <a:bodyPr rtlCol="0"/>
          <a:lstStyle/>
          <a:p>
            <a:fld id="{38390F51-8029-4F08-9ABC-703325EE681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FDCA5D4-87B4-4F9B-904F-B8E097813AFB}" type="datetimeFigureOut">
              <a:rPr lang="en-US" smtClean="0"/>
              <a:pPr/>
              <a:t>6/23/2011</a:t>
            </a:fld>
            <a:endParaRPr lang="en-US"/>
          </a:p>
        </p:txBody>
      </p:sp>
      <p:sp>
        <p:nvSpPr>
          <p:cNvPr id="18" name="Slide Number Placeholder 17"/>
          <p:cNvSpPr>
            <a:spLocks noGrp="1"/>
          </p:cNvSpPr>
          <p:nvPr>
            <p:ph type="sldNum" sz="quarter" idx="11"/>
          </p:nvPr>
        </p:nvSpPr>
        <p:spPr/>
        <p:txBody>
          <a:bodyPr rtlCol="0"/>
          <a:lstStyle/>
          <a:p>
            <a:fld id="{38390F51-8029-4F08-9ABC-703325EE681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FDCA5D4-87B4-4F9B-904F-B8E097813AFB}" type="datetimeFigureOut">
              <a:rPr lang="en-US" smtClean="0"/>
              <a:pPr/>
              <a:t>6/23/2011</a:t>
            </a:fld>
            <a:endParaRPr lang="en-US"/>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8390F51-8029-4F08-9ABC-703325EE68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22.xml"/><Relationship Id="rId18" Type="http://schemas.openxmlformats.org/officeDocument/2006/relationships/slide" Target="slide27.xml"/><Relationship Id="rId3" Type="http://schemas.openxmlformats.org/officeDocument/2006/relationships/audio" Target="../media/audio3.wav"/><Relationship Id="rId21" Type="http://schemas.openxmlformats.org/officeDocument/2006/relationships/slide" Target="slide30.xml"/><Relationship Id="rId7" Type="http://schemas.openxmlformats.org/officeDocument/2006/relationships/slide" Target="slide16.xml"/><Relationship Id="rId12" Type="http://schemas.openxmlformats.org/officeDocument/2006/relationships/slide" Target="slide21.xml"/><Relationship Id="rId17" Type="http://schemas.openxmlformats.org/officeDocument/2006/relationships/slide" Target="slide26.xml"/><Relationship Id="rId2" Type="http://schemas.openxmlformats.org/officeDocument/2006/relationships/notesSlide" Target="../notesSlides/notesSlide1.xml"/><Relationship Id="rId16" Type="http://schemas.openxmlformats.org/officeDocument/2006/relationships/slide" Target="slide25.xml"/><Relationship Id="rId20" Type="http://schemas.openxmlformats.org/officeDocument/2006/relationships/slide" Target="slide29.xml"/><Relationship Id="rId1" Type="http://schemas.openxmlformats.org/officeDocument/2006/relationships/slideLayout" Target="../slideLayouts/slideLayout2.xml"/><Relationship Id="rId6" Type="http://schemas.openxmlformats.org/officeDocument/2006/relationships/slide" Target="slide15.xml"/><Relationship Id="rId11" Type="http://schemas.openxmlformats.org/officeDocument/2006/relationships/slide" Target="slide20.xml"/><Relationship Id="rId5" Type="http://schemas.openxmlformats.org/officeDocument/2006/relationships/slide" Target="slide14.xml"/><Relationship Id="rId15" Type="http://schemas.openxmlformats.org/officeDocument/2006/relationships/slide" Target="slide24.xml"/><Relationship Id="rId10" Type="http://schemas.openxmlformats.org/officeDocument/2006/relationships/slide" Target="slide19.xml"/><Relationship Id="rId19" Type="http://schemas.openxmlformats.org/officeDocument/2006/relationships/slide" Target="slide28.xml"/><Relationship Id="rId4" Type="http://schemas.openxmlformats.org/officeDocument/2006/relationships/slide" Target="slide13.xml"/><Relationship Id="rId9" Type="http://schemas.openxmlformats.org/officeDocument/2006/relationships/slide" Target="slide18.xml"/><Relationship Id="rId14" Type="http://schemas.openxmlformats.org/officeDocument/2006/relationships/slide" Target="slide23.xml"/></Relationships>
</file>

<file path=ppt/slides/_rels/slide1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ibrahimm.com/" TargetMode="External"/><Relationship Id="rId2" Type="http://schemas.openxmlformats.org/officeDocument/2006/relationships/hyperlink" Target="http://www.americanchronicle.com/" TargetMode="External"/><Relationship Id="rId1" Type="http://schemas.openxmlformats.org/officeDocument/2006/relationships/slideLayout" Target="../slideLayouts/slideLayout2.xml"/><Relationship Id="rId4" Type="http://schemas.openxmlformats.org/officeDocument/2006/relationships/hyperlink" Target="http://www.acrobatplanet.com/" TargetMode="External"/></Relationships>
</file>

<file path=ppt/slides/_rels/slide3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slide" Target="slide4.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10.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77202" y="1143000"/>
            <a:ext cx="7466798" cy="2862322"/>
          </a:xfrm>
          <a:prstGeom prst="rect">
            <a:avLst/>
          </a:prstGeom>
          <a:noFill/>
        </p:spPr>
        <p:txBody>
          <a:bodyPr wrap="square" lIns="91440" tIns="45720" rIns="91440" bIns="45720">
            <a:spAutoFit/>
          </a:bodyPr>
          <a:lstStyle/>
          <a:p>
            <a:pPr algn="ctr"/>
            <a:r>
              <a:rPr lang="en-US" sz="6000" b="1" i="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WEL COME TO        ISLAMIC LEADERSHIP </a:t>
            </a:r>
            <a:endParaRPr lang="en-US" sz="6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med">
    <p:zoom/>
    <p:sndAc>
      <p:stSnd>
        <p:snd r:embed="rId2" name="push.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Wise caliphs and pious followers </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After the holy prophet, the first four caliphs followed the teachings of the Quran and the prophet Muhammad (Sal) and achieved extraordinary results.</a:t>
            </a:r>
          </a:p>
          <a:p>
            <a:pPr>
              <a:buNone/>
            </a:pPr>
            <a:r>
              <a:rPr lang="en-US" dirty="0" smtClean="0"/>
              <a:t> </a:t>
            </a:r>
          </a:p>
          <a:p>
            <a:r>
              <a:rPr lang="en-US" dirty="0" smtClean="0"/>
              <a:t> Be sides the wise caliphs there are many more leaders and people of great wisdom who practical the wisdom based principles of Islam and followed the teaching of prophet Muhammad (Sal)</a:t>
            </a:r>
          </a:p>
          <a:p>
            <a:pPr>
              <a:buNone/>
            </a:pPr>
            <a:r>
              <a:rPr lang="en-US" dirty="0" smtClean="0"/>
              <a:t>   Example: </a:t>
            </a:r>
            <a:r>
              <a:rPr lang="en-US" dirty="0" err="1" smtClean="0"/>
              <a:t>Jamaludeen</a:t>
            </a:r>
            <a:r>
              <a:rPr lang="en-US" dirty="0" smtClean="0"/>
              <a:t> Afghani, Jalaudin  Rumi…</a:t>
            </a:r>
          </a:p>
          <a:p>
            <a:pPr>
              <a:buNone/>
            </a:pPr>
            <a:r>
              <a:rPr lang="en-US" dirty="0" smtClean="0"/>
              <a:t> </a:t>
            </a:r>
            <a:endParaRPr lang="en-US" dirty="0"/>
          </a:p>
        </p:txBody>
      </p:sp>
      <p:sp>
        <p:nvSpPr>
          <p:cNvPr id="4" name="Left Arrow 3">
            <a:hlinkClick r:id="rId2" action="ppaction://hlinksldjump"/>
          </p:cNvPr>
          <p:cNvSpPr/>
          <p:nvPr/>
        </p:nvSpPr>
        <p:spPr>
          <a:xfrm>
            <a:off x="304800" y="6096000"/>
            <a:ext cx="381000" cy="457200"/>
          </a:xfrm>
          <a:prstGeom prst="leftArrow">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Principles of Islamic Leadership</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Islam does not permit any Muslim to live without having A leader in any situation even if they are on A trip or in A desert. The primary duties of A leader are to lead the people in offering prayers ,to look after their interest with justice and run their activities in A disciplined and systematic way however, an Islamic managerial leader will sever his followers or subordinates under some distinctive principles, out of which some distinct  operational principles are mentioned below  </a:t>
            </a:r>
          </a:p>
          <a:p>
            <a:endParaRPr lang="en-US" dirty="0"/>
          </a:p>
        </p:txBody>
      </p:sp>
      <p:sp>
        <p:nvSpPr>
          <p:cNvPr id="4" name="Left Arrow 3">
            <a:hlinkClick r:id="rId2" action="ppaction://hlinksldjump"/>
          </p:cNvPr>
          <p:cNvSpPr/>
          <p:nvPr/>
        </p:nvSpPr>
        <p:spPr>
          <a:xfrm rot="10800000">
            <a:off x="6629400" y="5867400"/>
            <a:ext cx="685800" cy="457200"/>
          </a:xfrm>
          <a:prstGeom prst="leftArrow">
            <a:avLst/>
          </a:prstGeom>
          <a:solidFill>
            <a:srgbClr val="2415E5">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Principles of Islamic Leadership</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55000" lnSpcReduction="20000"/>
          </a:bodyPr>
          <a:lstStyle/>
          <a:p>
            <a:pPr marL="514350" lvl="0" indent="-514350">
              <a:buFont typeface="+mj-lt"/>
              <a:buAutoNum type="arabicPeriod"/>
            </a:pPr>
            <a:r>
              <a:rPr lang="en-US" dirty="0" smtClean="0">
                <a:hlinkClick r:id="rId4" action="ppaction://hlinksldjump"/>
              </a:rPr>
              <a:t>FAITH AND BELIEF</a:t>
            </a:r>
            <a:endParaRPr lang="en-US" dirty="0" smtClean="0"/>
          </a:p>
          <a:p>
            <a:pPr marL="514350" lvl="0" indent="-514350">
              <a:buFont typeface="+mj-lt"/>
              <a:buAutoNum type="arabicPeriod"/>
            </a:pPr>
            <a:r>
              <a:rPr lang="en-US" dirty="0" smtClean="0">
                <a:hlinkClick r:id="rId5" action="ppaction://hlinksldjump"/>
              </a:rPr>
              <a:t>KNOWLEDGE AND WISDOM</a:t>
            </a:r>
            <a:endParaRPr lang="en-US" dirty="0" smtClean="0"/>
          </a:p>
          <a:p>
            <a:pPr marL="514350" lvl="0" indent="-514350">
              <a:buFont typeface="+mj-lt"/>
              <a:buAutoNum type="arabicPeriod"/>
            </a:pPr>
            <a:r>
              <a:rPr lang="en-US" dirty="0" smtClean="0">
                <a:hlinkClick r:id="rId6" action="ppaction://hlinksldjump"/>
              </a:rPr>
              <a:t>COURAGE AND DETERMINATION</a:t>
            </a:r>
            <a:endParaRPr lang="en-US" dirty="0" smtClean="0"/>
          </a:p>
          <a:p>
            <a:pPr marL="514350" lvl="0" indent="-514350">
              <a:buFont typeface="+mj-lt"/>
              <a:buAutoNum type="arabicPeriod"/>
            </a:pPr>
            <a:r>
              <a:rPr lang="en-US" dirty="0" smtClean="0">
                <a:hlinkClick r:id="rId7" action="ppaction://hlinksldjump"/>
              </a:rPr>
              <a:t>MUTUAL CONSULTATION AND UNITY</a:t>
            </a:r>
            <a:endParaRPr lang="en-US" dirty="0" smtClean="0"/>
          </a:p>
          <a:p>
            <a:pPr marL="514350" lvl="0" indent="-514350">
              <a:buFont typeface="+mj-lt"/>
              <a:buAutoNum type="arabicPeriod"/>
            </a:pPr>
            <a:r>
              <a:rPr lang="en-US" dirty="0" smtClean="0">
                <a:hlinkClick r:id="rId8" action="ppaction://hlinksldjump"/>
              </a:rPr>
              <a:t>MORALITY AND PIETY</a:t>
            </a:r>
            <a:endParaRPr lang="en-US" dirty="0" smtClean="0"/>
          </a:p>
          <a:p>
            <a:pPr marL="514350" lvl="0" indent="-514350">
              <a:buFont typeface="+mj-lt"/>
              <a:buAutoNum type="arabicPeriod"/>
            </a:pPr>
            <a:r>
              <a:rPr lang="en-US" dirty="0" smtClean="0">
                <a:hlinkClick r:id="rId9" action="ppaction://hlinksldjump"/>
              </a:rPr>
              <a:t>PATIENCE AND ENDURANCE</a:t>
            </a:r>
            <a:endParaRPr lang="en-US" dirty="0" smtClean="0"/>
          </a:p>
          <a:p>
            <a:pPr marL="514350" lvl="0" indent="-514350">
              <a:buFont typeface="+mj-lt"/>
              <a:buAutoNum type="arabicPeriod"/>
            </a:pPr>
            <a:r>
              <a:rPr lang="en-US" dirty="0" smtClean="0">
                <a:hlinkClick r:id="rId10" action="ppaction://hlinksldjump"/>
              </a:rPr>
              <a:t>SHURA</a:t>
            </a:r>
            <a:endParaRPr lang="en-US" dirty="0" smtClean="0"/>
          </a:p>
          <a:p>
            <a:pPr marL="514350" lvl="0" indent="-514350">
              <a:buFont typeface="+mj-lt"/>
              <a:buAutoNum type="arabicPeriod"/>
            </a:pPr>
            <a:r>
              <a:rPr lang="en-US" dirty="0" smtClean="0">
                <a:hlinkClick r:id="rId11" action="ppaction://hlinksldjump"/>
              </a:rPr>
              <a:t>FREEDOM OF THOUGHT</a:t>
            </a:r>
            <a:endParaRPr lang="en-US" dirty="0" smtClean="0"/>
          </a:p>
          <a:p>
            <a:pPr marL="514350" lvl="0" indent="-514350">
              <a:buFont typeface="+mj-lt"/>
              <a:buAutoNum type="arabicPeriod"/>
            </a:pPr>
            <a:r>
              <a:rPr lang="en-US" dirty="0" smtClean="0">
                <a:hlinkClick r:id="rId12" action="ppaction://hlinksldjump"/>
              </a:rPr>
              <a:t>SOURCES OF ISLAMIC JURISPRUDENCE</a:t>
            </a:r>
            <a:endParaRPr lang="en-US" dirty="0" smtClean="0"/>
          </a:p>
          <a:p>
            <a:pPr marL="514350" lvl="0" indent="-514350">
              <a:buFont typeface="+mj-lt"/>
              <a:buAutoNum type="arabicPeriod"/>
            </a:pPr>
            <a:r>
              <a:rPr lang="en-US" dirty="0" smtClean="0">
                <a:hlinkClick r:id="rId13" action="ppaction://hlinksldjump"/>
              </a:rPr>
              <a:t>JUSTICE</a:t>
            </a:r>
            <a:endParaRPr lang="en-US" dirty="0" smtClean="0"/>
          </a:p>
          <a:p>
            <a:pPr marL="514350" lvl="0" indent="-514350">
              <a:buFont typeface="+mj-lt"/>
              <a:buAutoNum type="arabicPeriod"/>
            </a:pPr>
            <a:r>
              <a:rPr lang="en-US" dirty="0" smtClean="0">
                <a:hlinkClick r:id="rId14" action="ppaction://hlinksldjump"/>
              </a:rPr>
              <a:t>DEPENDENCE ON ALLAH</a:t>
            </a:r>
            <a:endParaRPr lang="en-US" dirty="0" smtClean="0"/>
          </a:p>
          <a:p>
            <a:pPr marL="514350" lvl="0" indent="-514350">
              <a:buFont typeface="+mj-lt"/>
              <a:buAutoNum type="arabicPeriod"/>
            </a:pPr>
            <a:r>
              <a:rPr lang="en-US" dirty="0" smtClean="0">
                <a:hlinkClick r:id="rId15" action="ppaction://hlinksldjump"/>
              </a:rPr>
              <a:t>ACCOUNTABILITY</a:t>
            </a:r>
            <a:endParaRPr lang="en-US" dirty="0" smtClean="0"/>
          </a:p>
          <a:p>
            <a:pPr marL="514350" lvl="0" indent="-514350">
              <a:buFont typeface="+mj-lt"/>
              <a:buAutoNum type="arabicPeriod"/>
            </a:pPr>
            <a:r>
              <a:rPr lang="en-US" dirty="0" smtClean="0">
                <a:hlinkClick r:id="rId16" action="ppaction://hlinksldjump"/>
              </a:rPr>
              <a:t>SINCERITY</a:t>
            </a:r>
            <a:endParaRPr lang="en-US" dirty="0" smtClean="0"/>
          </a:p>
          <a:p>
            <a:pPr marL="514350" lvl="0" indent="-514350">
              <a:buFont typeface="+mj-lt"/>
              <a:buAutoNum type="arabicPeriod"/>
            </a:pPr>
            <a:r>
              <a:rPr lang="en-US" dirty="0" smtClean="0">
                <a:hlinkClick r:id="rId17" action="ppaction://hlinksldjump"/>
              </a:rPr>
              <a:t>DIGNITY OF LABOR</a:t>
            </a:r>
            <a:endParaRPr lang="en-US" dirty="0" smtClean="0"/>
          </a:p>
          <a:p>
            <a:pPr marL="514350" lvl="0" indent="-514350">
              <a:buFont typeface="+mj-lt"/>
              <a:buAutoNum type="arabicPeriod"/>
            </a:pPr>
            <a:r>
              <a:rPr lang="en-US" dirty="0" smtClean="0">
                <a:hlinkClick r:id="rId18" action="ppaction://hlinksldjump"/>
              </a:rPr>
              <a:t>ESPRIT DE CROPS</a:t>
            </a:r>
            <a:endParaRPr lang="en-US" dirty="0" smtClean="0"/>
          </a:p>
          <a:p>
            <a:pPr marL="514350" lvl="0" indent="-514350">
              <a:buFont typeface="+mj-lt"/>
              <a:buAutoNum type="arabicPeriod"/>
            </a:pPr>
            <a:r>
              <a:rPr lang="en-US" dirty="0" smtClean="0">
                <a:hlinkClick r:id="rId19" action="ppaction://hlinksldjump"/>
              </a:rPr>
              <a:t>LIFELONG ENDEAVOUR</a:t>
            </a:r>
            <a:endParaRPr lang="en-US" dirty="0" smtClean="0"/>
          </a:p>
          <a:p>
            <a:pPr marL="514350" lvl="0" indent="-514350">
              <a:buFont typeface="+mj-lt"/>
              <a:buAutoNum type="arabicPeriod"/>
            </a:pPr>
            <a:r>
              <a:rPr lang="en-US" dirty="0" smtClean="0">
                <a:hlinkClick r:id="rId20" action="ppaction://hlinksldjump"/>
              </a:rPr>
              <a:t>COMMITMENT AND SACRIFICES</a:t>
            </a:r>
            <a:endParaRPr lang="en-US" dirty="0" smtClean="0"/>
          </a:p>
          <a:p>
            <a:pPr marL="514350" lvl="0" indent="-514350">
              <a:buFont typeface="+mj-lt"/>
              <a:buAutoNum type="arabicPeriod"/>
            </a:pPr>
            <a:r>
              <a:rPr lang="en-US" dirty="0" smtClean="0">
                <a:hlinkClick r:id="rId21" action="ppaction://hlinksldjump"/>
              </a:rPr>
              <a:t>SUPERIOR COMMUNICATION</a:t>
            </a:r>
            <a:endParaRPr lang="en-US" dirty="0" smtClean="0"/>
          </a:p>
          <a:p>
            <a:pPr>
              <a:buNone/>
            </a:pPr>
            <a:r>
              <a:rPr lang="en-US" dirty="0" smtClean="0"/>
              <a:t> </a:t>
            </a:r>
          </a:p>
          <a:p>
            <a:endParaRPr lang="en-US" dirty="0"/>
          </a:p>
        </p:txBody>
      </p:sp>
    </p:spTree>
  </p:cSld>
  <p:clrMapOvr>
    <a:masterClrMapping/>
  </p:clrMapOvr>
  <p:transition>
    <p:strips dir="rd"/>
    <p:sndAc>
      <p:stSnd>
        <p:snd r:embed="rId3" name="voltag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228600"/>
            <a:ext cx="7467600" cy="1143000"/>
          </a:xfrm>
        </p:spPr>
        <p:txBody>
          <a:bodyPr>
            <a:normAutofit/>
          </a:bodyPr>
          <a:lstStyle/>
          <a:p>
            <a:r>
              <a:rPr lang="en-US" b="1" dirty="0" smtClean="0"/>
              <a:t>Faith and belief</a:t>
            </a:r>
            <a:r>
              <a:rPr lang="en-US" dirty="0" smtClean="0"/>
              <a:t/>
            </a:r>
            <a:br>
              <a:rPr lang="en-US" dirty="0" smtClean="0"/>
            </a:br>
            <a:endParaRPr lang="en-US" dirty="0"/>
          </a:p>
        </p:txBody>
      </p:sp>
      <p:sp>
        <p:nvSpPr>
          <p:cNvPr id="12" name="Content Placeholder 11"/>
          <p:cNvSpPr>
            <a:spLocks noGrp="1"/>
          </p:cNvSpPr>
          <p:nvPr>
            <p:ph sz="quarter" idx="1"/>
          </p:nvPr>
        </p:nvSpPr>
        <p:spPr/>
        <p:txBody>
          <a:bodyPr/>
          <a:lstStyle/>
          <a:p>
            <a:pPr>
              <a:buNone/>
            </a:pPr>
            <a:r>
              <a:rPr lang="en-US" dirty="0" smtClean="0"/>
              <a:t>   The Islamic leaders must behave faithly and belie fly. Faith lays the foundation of greatness and success and nothing happens unless one believes in its happening .No other religion has placed so much emphasis on faith and belief than Islam. </a:t>
            </a:r>
          </a:p>
          <a:p>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Knowledge and wisdom</a:t>
            </a:r>
            <a:r>
              <a:rPr lang="en-US" dirty="0" smtClean="0"/>
              <a:t/>
            </a:r>
            <a:br>
              <a:rPr lang="en-US" dirty="0" smtClean="0"/>
            </a:br>
            <a:endParaRPr lang="en-US" dirty="0"/>
          </a:p>
        </p:txBody>
      </p:sp>
      <p:sp>
        <p:nvSpPr>
          <p:cNvPr id="5" name="Content Placeholder 4"/>
          <p:cNvSpPr>
            <a:spLocks noGrp="1"/>
          </p:cNvSpPr>
          <p:nvPr>
            <p:ph sz="quarter" idx="1"/>
          </p:nvPr>
        </p:nvSpPr>
        <p:spPr/>
        <p:txBody>
          <a:bodyPr>
            <a:normAutofit/>
          </a:bodyPr>
          <a:lstStyle/>
          <a:p>
            <a:pPr>
              <a:buNone/>
            </a:pPr>
            <a:r>
              <a:rPr lang="en-US" dirty="0" smtClean="0"/>
              <a:t>    Knowledge and wisdom are important matters in Islamic leadership. In numerous ayaats or verses of the holy Quran and Hadith human beings are advised to seek knowledge and wisdom. Knowledge and wisdom are the major reasons which determine the leadership.</a:t>
            </a:r>
            <a:br>
              <a:rPr lang="en-US" dirty="0" smtClean="0"/>
            </a:br>
            <a:r>
              <a:rPr lang="en-US" dirty="0" smtClean="0"/>
              <a:t>”….Says are those equal, those who know and those who do not know? It is those who are endowed with understanding that receive admonition” [</a:t>
            </a:r>
            <a:r>
              <a:rPr lang="en-US" b="1" dirty="0" smtClean="0"/>
              <a:t>Al-Quran, 39:9]</a:t>
            </a:r>
            <a:endParaRPr lang="en-US" dirty="0" smtClean="0"/>
          </a:p>
          <a:p>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Courage and determination</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    Islamic leadership principle includes courage and determination too these are take part in identify A best leader.</a:t>
            </a:r>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Mutual consultation and unity</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buNone/>
            </a:pPr>
            <a:r>
              <a:rPr lang="en-US" dirty="0" smtClean="0"/>
              <a:t>    Mutual consultation and unity are more important and basic principles Islamic leadership. Al- Quran also refers this. “And those who answer the call of their lord and to worship none but him and performed their prayer and who conduct their affairs by mutual consultation and who spend of what we have bestowed on them”                                                                                                                                                                                                                            (</a:t>
            </a:r>
            <a:r>
              <a:rPr lang="en-US" b="1" dirty="0" smtClean="0"/>
              <a:t>Al Quran - 42:38) </a:t>
            </a:r>
            <a:endParaRPr lang="en-US" dirty="0" smtClean="0"/>
          </a:p>
          <a:p>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Morality and piety</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 children of Adam! Whenever there come unto you apostles of your own, conveying my message unto you. Who are conscious of me and live righteously no fear need they have, and neither shall they grieve”(Al-Quran 07:35)</a:t>
            </a:r>
          </a:p>
          <a:p>
            <a:r>
              <a:rPr lang="en-US" b="1" dirty="0" smtClean="0"/>
              <a:t>                       </a:t>
            </a:r>
            <a:r>
              <a:rPr lang="en-US" dirty="0" smtClean="0"/>
              <a:t>In numerous verses of the holy Quran including the above, morality and piety are greatly emphasized not only upon as virtues of leaders but all believers. A leader communities he leads, and as such his/her morality and piousness must serve as an example. It is also so since the leaders are entrusted with the affairs of the community and if they are immoral the will not serve the cause of their people.</a:t>
            </a:r>
          </a:p>
          <a:p>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Patience and endurance</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Patience and endurance is get another hall mark of great leadership. God the mighty wise himself has praised this quality in many verses of the holy Quran.</a:t>
            </a:r>
          </a:p>
          <a:p>
            <a:r>
              <a:rPr lang="en-US" dirty="0" smtClean="0"/>
              <a:t>“O ye who believe! Per sever in patience and constancy; vie in such perseverance; strengthen each other; and fear Allah. That ye may prosper”(3:200)</a:t>
            </a:r>
          </a:p>
          <a:p>
            <a:r>
              <a:rPr lang="en-US" dirty="0" smtClean="0"/>
              <a:t>     This shows how important patience and endurance is for A leader and believer in general.(3:200)</a:t>
            </a:r>
          </a:p>
          <a:p>
            <a:pPr>
              <a:buNone/>
            </a:pPr>
            <a:r>
              <a:rPr lang="en-US" dirty="0" smtClean="0"/>
              <a:t> </a:t>
            </a:r>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br>
              <a:rPr lang="en-US" dirty="0" smtClean="0"/>
            </a:br>
            <a:r>
              <a:rPr lang="en-US" b="1" dirty="0" smtClean="0"/>
              <a:t>Shura</a:t>
            </a:r>
            <a:endParaRPr lang="en-US" dirty="0"/>
          </a:p>
        </p:txBody>
      </p:sp>
      <p:sp>
        <p:nvSpPr>
          <p:cNvPr id="3" name="Content Placeholder 2"/>
          <p:cNvSpPr>
            <a:spLocks noGrp="1"/>
          </p:cNvSpPr>
          <p:nvPr>
            <p:ph sz="quarter" idx="1"/>
          </p:nvPr>
        </p:nvSpPr>
        <p:spPr/>
        <p:txBody>
          <a:bodyPr/>
          <a:lstStyle/>
          <a:p>
            <a:pPr>
              <a:buNone/>
            </a:pPr>
            <a:r>
              <a:rPr lang="en-US" dirty="0" smtClean="0"/>
              <a:t>    Managerial leaders in Islam   must consult with their people before making any decision. It is also the fundamental aspect of democratic system. Leaders must consult with their subordinators in formulating any strategy or policy.</a:t>
            </a:r>
          </a:p>
          <a:p>
            <a:pPr>
              <a:buNone/>
            </a:pPr>
            <a:r>
              <a:rPr lang="en-US" dirty="0" smtClean="0"/>
              <a:t> </a:t>
            </a:r>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1085671"/>
            <a:ext cx="7862203" cy="1200329"/>
          </a:xfrm>
          <a:prstGeom prst="rect">
            <a:avLst/>
          </a:prstGeom>
          <a:noFill/>
        </p:spPr>
        <p:txBody>
          <a:bodyPr wrap="square" lIns="91440" tIns="45720" rIns="91440" bIns="45720">
            <a:spAutoFit/>
          </a:bodyPr>
          <a:lstStyle/>
          <a:p>
            <a:pPr algn="ctr"/>
            <a:r>
              <a:rPr lang="en-US" sz="3600" b="1" i="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“ISLAMIC LEADERSHIP”</a:t>
            </a:r>
          </a:p>
          <a:p>
            <a:pPr algn="ctr"/>
            <a:r>
              <a:rPr lang="en-US" sz="3600" b="1" i="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IAIC-3102 </a:t>
            </a:r>
            <a:endParaRPr lang="en-US" sz="3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2" name="Title 11"/>
          <p:cNvSpPr>
            <a:spLocks noGrp="1"/>
          </p:cNvSpPr>
          <p:nvPr>
            <p:ph type="title"/>
          </p:nvPr>
        </p:nvSpPr>
        <p:spPr>
          <a:xfrm>
            <a:off x="762000" y="2438400"/>
            <a:ext cx="7467600" cy="731838"/>
          </a:xfrm>
        </p:spPr>
        <p:txBody>
          <a:bodyPr>
            <a:normAutofit/>
          </a:bodyPr>
          <a:lstStyle/>
          <a:p>
            <a:r>
              <a:rPr lang="en-US" dirty="0" smtClean="0"/>
              <a:t>Lecturer in charge : </a:t>
            </a:r>
            <a:r>
              <a:rPr lang="en-US" sz="3600" dirty="0" err="1" smtClean="0"/>
              <a:t>ra</a:t>
            </a:r>
            <a:r>
              <a:rPr lang="en-US" dirty="0" err="1" smtClean="0"/>
              <a:t>.</a:t>
            </a:r>
            <a:r>
              <a:rPr lang="en-US" dirty="0" err="1" smtClean="0">
                <a:latin typeface="Times New Roman" pitchFamily="18" charset="0"/>
                <a:cs typeface="Times New Roman" pitchFamily="18" charset="0"/>
              </a:rPr>
              <a:t>Sarjoon</a:t>
            </a:r>
            <a:endParaRPr lang="en-US" dirty="0">
              <a:latin typeface="Times New Roman" pitchFamily="18" charset="0"/>
              <a:cs typeface="Times New Roman" pitchFamily="18" charset="0"/>
            </a:endParaRPr>
          </a:p>
        </p:txBody>
      </p:sp>
      <p:sp>
        <p:nvSpPr>
          <p:cNvPr id="10" name="Content Placeholder 9"/>
          <p:cNvSpPr>
            <a:spLocks noGrp="1"/>
          </p:cNvSpPr>
          <p:nvPr>
            <p:ph sz="quarter" idx="4294967295"/>
          </p:nvPr>
        </p:nvSpPr>
        <p:spPr>
          <a:xfrm>
            <a:off x="3200400" y="3810000"/>
            <a:ext cx="4572000" cy="1981200"/>
          </a:xfrm>
        </p:spPr>
        <p:txBody>
          <a:bodyPr>
            <a:normAutofit/>
          </a:bodyPr>
          <a:lstStyle/>
          <a:p>
            <a:r>
              <a:rPr lang="en-US" sz="2000" dirty="0" smtClean="0"/>
              <a:t>FACULTY OF ISLAMIC STUDIES AND ARABIC LANGUAGE</a:t>
            </a:r>
          </a:p>
          <a:p>
            <a:pPr>
              <a:buNone/>
            </a:pPr>
            <a:r>
              <a:rPr lang="en-US" sz="2000" dirty="0" smtClean="0"/>
              <a:t>	SEUSL</a:t>
            </a:r>
          </a:p>
          <a:p>
            <a:r>
              <a:rPr lang="en-US" sz="2000" smtClean="0"/>
              <a:t>2011/04/15</a:t>
            </a:r>
            <a:endParaRPr lang="en-US" sz="2000" dirty="0" smtClean="0"/>
          </a:p>
          <a:p>
            <a:endParaRPr lang="en-US" baseline="30000" dirty="0"/>
          </a:p>
        </p:txBody>
      </p:sp>
    </p:spTree>
  </p:cSld>
  <p:clrMapOvr>
    <a:masterClrMapping/>
  </p:clrMapOvr>
  <p:transition>
    <p:wipe dir="r"/>
    <p:sndAc>
      <p:stSnd>
        <p:snd r:embed="rId2" name="chimes.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Freedom of thought</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   Islam encourages freedom of thought. Practicing leaders or executives should create such an environment in the organization so that the staff members can easily opinion and issue.</a:t>
            </a:r>
          </a:p>
          <a:p>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Sources of Islamic jurisprudence</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   There are four sources of Islamic jurisprudence these are Quran, Hadith, Izmah and Kiyas</a:t>
            </a:r>
          </a:p>
          <a:p>
            <a:pPr>
              <a:buNone/>
            </a:pPr>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Justice </a:t>
            </a:r>
            <a:endParaRPr lang="en-US" dirty="0"/>
          </a:p>
        </p:txBody>
      </p:sp>
      <p:sp>
        <p:nvSpPr>
          <p:cNvPr id="3" name="Content Placeholder 2"/>
          <p:cNvSpPr>
            <a:spLocks noGrp="1"/>
          </p:cNvSpPr>
          <p:nvPr>
            <p:ph sz="quarter" idx="1"/>
          </p:nvPr>
        </p:nvSpPr>
        <p:spPr/>
        <p:txBody>
          <a:bodyPr/>
          <a:lstStyle/>
          <a:p>
            <a:pPr>
              <a:buNone/>
            </a:pPr>
            <a:r>
              <a:rPr lang="en-US" dirty="0" smtClean="0"/>
              <a:t>    The management leaders must behave with team members justly and fairly without and discrimination regardless of their Race, Color Or Religion. Islam always urges for doing justice to all.</a:t>
            </a:r>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Dependence on Allah</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The managerial leaders in Islam must depend on almighty Allah for the out come of any action. It is known in Islam as tawakkul. Allah asked his believers to depend on him Allah says;</a:t>
            </a:r>
          </a:p>
          <a:p>
            <a:r>
              <a:rPr lang="en-US" dirty="0" smtClean="0"/>
              <a:t>“When you have made A decision, put your trust in Allah, certainly, Allah loves those who put their trust (in him)”   (Al-</a:t>
            </a:r>
            <a:r>
              <a:rPr lang="en-US" dirty="0" err="1" smtClean="0"/>
              <a:t>Imran</a:t>
            </a:r>
            <a:r>
              <a:rPr lang="en-US" dirty="0" smtClean="0"/>
              <a:t>: 159)</a:t>
            </a:r>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Accountability</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    Islam teaches accountability as vital component of management. According to Islam, each and every human being will be made responsible for his good or bad deeds and accordingly he will be rewarded or furnished.</a:t>
            </a:r>
          </a:p>
          <a:p>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Sincerity</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    An Islamic managerial leader is sincere enough to achieve the objectives of an organization. The holy Quran urges people to be utmost sincere in his praying, meditations, and good deeds.</a:t>
            </a:r>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Dignity of labor</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Islamic leaders must recognize the dignity of labor. Mohammed (Sal) says;</a:t>
            </a:r>
          </a:p>
          <a:p>
            <a:r>
              <a:rPr lang="en-US" dirty="0" smtClean="0"/>
              <a:t>“Pay the wages to the labor before his sweat Dries up”(AL-HADITH)</a:t>
            </a:r>
          </a:p>
          <a:p>
            <a:endParaRPr lang="en-US" dirty="0" smtClean="0"/>
          </a:p>
          <a:p>
            <a:pPr>
              <a:buNone/>
            </a:pPr>
            <a:r>
              <a:rPr lang="en-US" dirty="0" smtClean="0"/>
              <a:t> </a:t>
            </a:r>
          </a:p>
          <a:p>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Esprit de corps</a:t>
            </a:r>
            <a:endParaRPr lang="en-US" dirty="0"/>
          </a:p>
        </p:txBody>
      </p:sp>
      <p:sp>
        <p:nvSpPr>
          <p:cNvPr id="3" name="Content Placeholder 2"/>
          <p:cNvSpPr>
            <a:spLocks noGrp="1"/>
          </p:cNvSpPr>
          <p:nvPr>
            <p:ph sz="quarter" idx="1"/>
          </p:nvPr>
        </p:nvSpPr>
        <p:spPr/>
        <p:txBody>
          <a:bodyPr/>
          <a:lstStyle/>
          <a:p>
            <a:pPr>
              <a:buNone/>
            </a:pPr>
            <a:r>
              <a:rPr lang="en-US" dirty="0" smtClean="0"/>
              <a:t>    The managerial leaders in Islam must try to achieve organization goals and objectives with team rather than individual endeavors. The highest level of unity should be maintained among the executives, staff and workers for motivating and energizing team works.</a:t>
            </a:r>
          </a:p>
          <a:p>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Lifelong endeavor</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Islam is a dynamic and practical religion and so are its tenets towards leadership. One of the most important tenets of leadership is the concept of lifelong Endeavour for the good of humanity and god’s  good causes .The Quran there for tells all be livers.</a:t>
            </a:r>
          </a:p>
          <a:p>
            <a:r>
              <a:rPr lang="en-US" dirty="0" smtClean="0"/>
              <a:t>“And strive in his causes as ye ought to strive. (With Sincerity and under discipline) (</a:t>
            </a:r>
            <a:r>
              <a:rPr lang="en-US" sz="2000" b="1" dirty="0" smtClean="0"/>
              <a:t>Quran-22:78</a:t>
            </a:r>
            <a:r>
              <a:rPr lang="en-US" b="1" dirty="0" smtClean="0"/>
              <a:t>)</a:t>
            </a:r>
            <a:r>
              <a:rPr lang="en-US" dirty="0" smtClean="0"/>
              <a:t> </a:t>
            </a:r>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Commitment and sacrifice</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Commitment and sacrifice are yet other trails without which a leader cannot be exemplary. It is through commitment to one’s mission   and goals and the mentality of whatever it takes that differentiates great leader from the ordinary people. A Muslim leader must be seen to be making sacrifices; only then the followers will commit to the cause and make bigger sacrifices. An Islamic leader needs to be committed to the upliftment of this people and make personal sacrifices, so down trodden would have more benefits and facilities. </a:t>
            </a:r>
          </a:p>
          <a:p>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9525000" cy="2362200"/>
          </a:xfrm>
        </p:spPr>
        <p:txBody>
          <a:bodyPr>
            <a:normAutofit/>
          </a:bodyPr>
          <a:lstStyle/>
          <a:p>
            <a:r>
              <a:rPr lang="en-US" sz="3200" b="1" i="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“PRINCIPLES OF ISLAMIC     LEADERSHIP” </a:t>
            </a:r>
            <a:r>
              <a:rPr lang="en-US"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en-US"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superior communication</a:t>
            </a:r>
            <a:endParaRPr lang="en-US" b="1" dirty="0"/>
          </a:p>
        </p:txBody>
      </p:sp>
      <p:sp>
        <p:nvSpPr>
          <p:cNvPr id="3" name="Content Placeholder 2"/>
          <p:cNvSpPr>
            <a:spLocks noGrp="1"/>
          </p:cNvSpPr>
          <p:nvPr>
            <p:ph sz="quarter" idx="1"/>
          </p:nvPr>
        </p:nvSpPr>
        <p:spPr/>
        <p:txBody>
          <a:bodyPr/>
          <a:lstStyle/>
          <a:p>
            <a:pPr>
              <a:buNone/>
            </a:pPr>
            <a:r>
              <a:rPr lang="en-US" dirty="0" smtClean="0"/>
              <a:t>    A leader must be extremely good in communication. And must be eloquent and articulate communication is an extremely important quality which must be learned, practiced and mastered by every leader of a flock. It is needed because the quality of our communication skills.    </a:t>
            </a:r>
            <a:endParaRPr lang="en-US" dirty="0"/>
          </a:p>
        </p:txBody>
      </p:sp>
    </p:spTree>
  </p:cSld>
  <p:clrMapOvr>
    <a:masterClrMapping/>
  </p:clrMapOvr>
  <p:transition>
    <p:strips dir="rd"/>
    <p:sndAc>
      <p:stSnd>
        <p:snd r:embed="rId2" name="chimes.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sz="quarter" idx="1"/>
          </p:nvPr>
        </p:nvSpPr>
        <p:spPr/>
        <p:txBody>
          <a:bodyPr>
            <a:normAutofit fontScale="77500" lnSpcReduction="20000"/>
          </a:bodyPr>
          <a:lstStyle/>
          <a:p>
            <a:pPr marL="457200" indent="-457200"/>
            <a:r>
              <a:rPr lang="en-US" sz="2000" dirty="0" err="1" smtClean="0"/>
              <a:t>Rafik</a:t>
            </a:r>
            <a:r>
              <a:rPr lang="en-US" sz="2000" dirty="0" smtClean="0"/>
              <a:t> I. </a:t>
            </a:r>
            <a:r>
              <a:rPr lang="en-US" sz="2000" dirty="0" err="1" smtClean="0"/>
              <a:t>Beekun,Jamal</a:t>
            </a:r>
            <a:r>
              <a:rPr lang="en-US" sz="2000" dirty="0" smtClean="0"/>
              <a:t> </a:t>
            </a:r>
            <a:r>
              <a:rPr lang="en-US" sz="2000" dirty="0" err="1" smtClean="0"/>
              <a:t>Badawi</a:t>
            </a:r>
            <a:r>
              <a:rPr lang="en-US" sz="2000" dirty="0" smtClean="0"/>
              <a:t> (1999) “Leadership: An Islamic Perspective", Amana Publications,Maryland,pp.1-7.</a:t>
            </a:r>
          </a:p>
          <a:p>
            <a:pPr marL="457200" indent="-457200"/>
            <a:r>
              <a:rPr lang="en-US" sz="2000" dirty="0" smtClean="0"/>
              <a:t>Abdul </a:t>
            </a:r>
            <a:r>
              <a:rPr lang="en-US" sz="2000" dirty="0" err="1" smtClean="0"/>
              <a:t>Asees</a:t>
            </a:r>
            <a:r>
              <a:rPr lang="en-US" sz="2000" dirty="0" smtClean="0"/>
              <a:t>.(2003), “</a:t>
            </a:r>
            <a:r>
              <a:rPr lang="en-US" sz="2000" dirty="0" err="1" smtClean="0"/>
              <a:t>Islamiya</a:t>
            </a:r>
            <a:r>
              <a:rPr lang="en-US" sz="2000" dirty="0" smtClean="0"/>
              <a:t> </a:t>
            </a:r>
            <a:r>
              <a:rPr lang="en-US" sz="2000" dirty="0" err="1" smtClean="0"/>
              <a:t>Thalaimaithuvamum</a:t>
            </a:r>
            <a:r>
              <a:rPr lang="en-US" sz="2000" dirty="0" smtClean="0"/>
              <a:t> </a:t>
            </a:r>
            <a:r>
              <a:rPr lang="en-US" sz="2000" dirty="0" err="1" smtClean="0"/>
              <a:t>Ulamakkalin</a:t>
            </a:r>
            <a:r>
              <a:rPr lang="en-US" sz="2000" dirty="0" smtClean="0"/>
              <a:t> </a:t>
            </a:r>
            <a:r>
              <a:rPr lang="en-US" sz="2000" dirty="0" err="1" smtClean="0"/>
              <a:t>Pankalippum”,south</a:t>
            </a:r>
            <a:r>
              <a:rPr lang="en-US" sz="2000" dirty="0" smtClean="0"/>
              <a:t> eastern university of Sri Lanka,Oluvil,pp:1-3.</a:t>
            </a:r>
          </a:p>
          <a:p>
            <a:pPr marL="457200" indent="-457200"/>
            <a:r>
              <a:rPr lang="en-US" sz="2000" dirty="0" err="1" smtClean="0"/>
              <a:t>Hizam</a:t>
            </a:r>
            <a:r>
              <a:rPr lang="en-US" sz="2000" dirty="0" smtClean="0"/>
              <a:t> </a:t>
            </a:r>
            <a:r>
              <a:rPr lang="en-US" sz="2000" dirty="0" err="1" smtClean="0"/>
              <a:t>Althalib</a:t>
            </a:r>
            <a:r>
              <a:rPr lang="en-US" sz="2000" dirty="0" smtClean="0"/>
              <a:t>(1999) “Muslim </a:t>
            </a:r>
            <a:r>
              <a:rPr lang="en-US" sz="2000" dirty="0" err="1" smtClean="0"/>
              <a:t>ilanjarhalukkana</a:t>
            </a:r>
            <a:r>
              <a:rPr lang="en-US" sz="2000" dirty="0" smtClean="0"/>
              <a:t> </a:t>
            </a:r>
            <a:r>
              <a:rPr lang="en-US" sz="2000" dirty="0" err="1" smtClean="0"/>
              <a:t>thalimaithuvap</a:t>
            </a:r>
            <a:r>
              <a:rPr lang="en-US" sz="2000" dirty="0" smtClean="0"/>
              <a:t> </a:t>
            </a:r>
            <a:r>
              <a:rPr lang="en-US" sz="2000" dirty="0" err="1" smtClean="0"/>
              <a:t>paitci</a:t>
            </a:r>
            <a:r>
              <a:rPr lang="en-US" sz="2000" dirty="0" smtClean="0"/>
              <a:t> </a:t>
            </a:r>
            <a:r>
              <a:rPr lang="en-US" sz="2000" dirty="0" err="1" smtClean="0"/>
              <a:t>valicatti”,the</a:t>
            </a:r>
            <a:r>
              <a:rPr lang="en-US" sz="2000" dirty="0" smtClean="0"/>
              <a:t> Muslim institute for social </a:t>
            </a:r>
            <a:r>
              <a:rPr lang="en-US" sz="2000" dirty="0" err="1" smtClean="0"/>
              <a:t>development,sri</a:t>
            </a:r>
            <a:r>
              <a:rPr lang="en-US" sz="2000" dirty="0" smtClean="0"/>
              <a:t> lanka,pp.67-70,110-112.</a:t>
            </a:r>
          </a:p>
          <a:p>
            <a:pPr marL="457200" indent="-457200"/>
            <a:r>
              <a:rPr lang="en-US" sz="2000" u="sng" dirty="0" smtClean="0">
                <a:hlinkClick r:id="rId2"/>
              </a:rPr>
              <a:t>www. americanchronicle.com</a:t>
            </a:r>
            <a:endParaRPr lang="en-US" sz="2000" u="sng" dirty="0" smtClean="0"/>
          </a:p>
          <a:p>
            <a:pPr marL="457200" indent="-457200">
              <a:buNone/>
            </a:pPr>
            <a:r>
              <a:rPr lang="en-US" sz="2000" dirty="0" smtClean="0"/>
              <a:t>       “America chronicle Islamic leadership principles” </a:t>
            </a:r>
          </a:p>
          <a:p>
            <a:pPr marL="457200" indent="-457200"/>
            <a:r>
              <a:rPr lang="en-US" sz="2000" dirty="0" smtClean="0">
                <a:hlinkClick r:id="rId3"/>
              </a:rPr>
              <a:t>www.ibrahimm.com</a:t>
            </a:r>
            <a:endParaRPr lang="en-US" sz="2000" dirty="0" smtClean="0"/>
          </a:p>
          <a:p>
            <a:pPr marL="457200" indent="-457200">
              <a:buNone/>
            </a:pPr>
            <a:r>
              <a:rPr lang="en-US" sz="2000" dirty="0" smtClean="0"/>
              <a:t>      “principles of Islamic leadership”</a:t>
            </a:r>
          </a:p>
          <a:p>
            <a:pPr marL="457200" indent="-457200"/>
            <a:r>
              <a:rPr lang="en-US" sz="2000" dirty="0" smtClean="0">
                <a:hlinkClick r:id="rId4"/>
              </a:rPr>
              <a:t>www.acrobatplanet.com</a:t>
            </a:r>
            <a:endParaRPr lang="en-US" sz="2000" dirty="0" smtClean="0"/>
          </a:p>
          <a:p>
            <a:pPr marL="457200" indent="-457200">
              <a:buNone/>
            </a:pPr>
            <a:r>
              <a:rPr lang="en-US" sz="2000" dirty="0" smtClean="0"/>
              <a:t>       “A study of Islamic leadership” </a:t>
            </a:r>
          </a:p>
          <a:p>
            <a:pPr marL="457200" indent="-457200"/>
            <a:r>
              <a:rPr lang="en-US" sz="2000" dirty="0" err="1" smtClean="0"/>
              <a:t>Hamooth</a:t>
            </a:r>
            <a:r>
              <a:rPr lang="en-US" sz="2000" dirty="0" smtClean="0"/>
              <a:t> </a:t>
            </a:r>
            <a:r>
              <a:rPr lang="en-US" sz="2000" dirty="0" err="1" smtClean="0"/>
              <a:t>Afth</a:t>
            </a:r>
            <a:r>
              <a:rPr lang="en-US" sz="2000" dirty="0" smtClean="0"/>
              <a:t>,(1991),“Islam </a:t>
            </a:r>
            <a:r>
              <a:rPr lang="en-US" sz="2000" dirty="0" err="1" smtClean="0"/>
              <a:t>unkal</a:t>
            </a:r>
            <a:r>
              <a:rPr lang="en-US" sz="2000" dirty="0" smtClean="0"/>
              <a:t> </a:t>
            </a:r>
            <a:r>
              <a:rPr lang="en-US" sz="2000" dirty="0" err="1" smtClean="0"/>
              <a:t>parvaikku”,international,islamic</a:t>
            </a:r>
            <a:r>
              <a:rPr lang="en-US" sz="2000" dirty="0" smtClean="0"/>
              <a:t> publishing house, Saudi Arabia,pp:271-280.</a:t>
            </a:r>
          </a:p>
          <a:p>
            <a:pPr marL="457200" indent="-457200"/>
            <a:r>
              <a:rPr lang="en-US" sz="2000" dirty="0" err="1" smtClean="0"/>
              <a:t>Aazim</a:t>
            </a:r>
            <a:r>
              <a:rPr lang="en-US" sz="2000" dirty="0" smtClean="0"/>
              <a:t>,(1998),“</a:t>
            </a:r>
            <a:r>
              <a:rPr lang="en-US" sz="2000" dirty="0" err="1" smtClean="0"/>
              <a:t>thalimaithuvamum</a:t>
            </a:r>
            <a:r>
              <a:rPr lang="en-US" sz="2000" dirty="0" smtClean="0"/>
              <a:t> </a:t>
            </a:r>
            <a:r>
              <a:rPr lang="en-US" sz="2000" dirty="0" err="1" smtClean="0"/>
              <a:t>oru</a:t>
            </a:r>
            <a:r>
              <a:rPr lang="en-US" sz="2000" dirty="0" smtClean="0"/>
              <a:t> </a:t>
            </a:r>
            <a:r>
              <a:rPr lang="en-US" sz="2000" dirty="0" err="1" smtClean="0"/>
              <a:t>islamiya</a:t>
            </a:r>
            <a:r>
              <a:rPr lang="en-US" sz="2000" dirty="0" smtClean="0"/>
              <a:t> </a:t>
            </a:r>
            <a:r>
              <a:rPr lang="en-US" sz="2000" dirty="0" err="1" smtClean="0"/>
              <a:t>anuhal”,srilanka</a:t>
            </a:r>
            <a:r>
              <a:rPr lang="en-US" sz="2000" dirty="0" smtClean="0"/>
              <a:t> Islamic student movement publish, </a:t>
            </a:r>
            <a:r>
              <a:rPr lang="en-US" sz="2000" dirty="0" err="1" smtClean="0"/>
              <a:t>Srilanka</a:t>
            </a:r>
            <a:r>
              <a:rPr lang="en-US" sz="2000" dirty="0" smtClean="0"/>
              <a:t>.</a:t>
            </a:r>
          </a:p>
          <a:p>
            <a:pPr marL="457200" indent="-457200">
              <a:buNone/>
            </a:pPr>
            <a:endParaRPr lang="en-US" sz="2000" dirty="0" smtClean="0"/>
          </a:p>
          <a:p>
            <a:pPr marL="457200" indent="-457200">
              <a:buNone/>
            </a:pPr>
            <a:r>
              <a:rPr lang="en-US" sz="2000" dirty="0" smtClean="0"/>
              <a:t>      </a:t>
            </a:r>
          </a:p>
          <a:p>
            <a:pPr marL="457200" indent="-457200">
              <a:buNone/>
            </a:pPr>
            <a:endParaRPr lang="en-US" sz="2000" dirty="0" smtClean="0"/>
          </a:p>
          <a:p>
            <a:pPr marL="457200" indent="-457200">
              <a:buNone/>
            </a:pPr>
            <a:endParaRPr lang="en-US" sz="2000" dirty="0" smtClean="0"/>
          </a:p>
          <a:p>
            <a:pPr marL="457200" indent="-457200">
              <a:buNone/>
            </a:pPr>
            <a:endParaRPr lang="en-US" sz="2000" dirty="0" smtClean="0"/>
          </a:p>
          <a:p>
            <a:pPr marL="457200" indent="-457200">
              <a:buNone/>
            </a:pPr>
            <a:endParaRPr lang="en-US" sz="2000" dirty="0" smtClean="0"/>
          </a:p>
          <a:p>
            <a:pPr marL="457200" indent="-457200">
              <a:buNone/>
            </a:pPr>
            <a:endParaRPr lang="en-US" sz="2000" dirty="0" smtClean="0"/>
          </a:p>
          <a:p>
            <a:pPr marL="457200" indent="-457200">
              <a:buNone/>
            </a:pPr>
            <a:endParaRPr lang="en-US" sz="2000" dirty="0" smtClean="0"/>
          </a:p>
          <a:p>
            <a:pPr marL="457200" indent="-457200">
              <a:buNone/>
            </a:pPr>
            <a:endParaRPr lang="en-US" sz="20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90600"/>
            <a:ext cx="7467600" cy="1143000"/>
          </a:xfrm>
        </p:spPr>
        <p:txBody>
          <a:bodyPr>
            <a:normAutofit/>
          </a:bodyPr>
          <a:lstStyle/>
          <a:p>
            <a:r>
              <a:rPr lang="en-US" sz="4400" dirty="0" smtClean="0"/>
              <a:t>    </a:t>
            </a:r>
            <a:r>
              <a:rPr lang="en-US" sz="4400" b="1" u="sng" dirty="0" smtClean="0"/>
              <a:t>Any Questions?</a:t>
            </a:r>
            <a:endParaRPr lang="en-US" sz="4400" b="1" u="sng" dirty="0"/>
          </a:p>
        </p:txBody>
      </p:sp>
    </p:spTree>
  </p:cSld>
  <p:clrMapOvr>
    <a:masterClrMapping/>
  </p:clrMapOvr>
  <p:transition spd="med">
    <p:plus/>
    <p:sndAc>
      <p:stSnd>
        <p:snd r:embed="rId2" name="chimes.wav" builtIn="1"/>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057400"/>
            <a:ext cx="7467600" cy="1143000"/>
          </a:xfrm>
        </p:spPr>
        <p:txBody>
          <a:bodyPr>
            <a:normAutofit/>
          </a:bodyPr>
          <a:lstStyle/>
          <a:p>
            <a:r>
              <a:rPr lang="en-US" sz="6000" dirty="0" smtClean="0"/>
              <a:t>       Thanks</a:t>
            </a:r>
            <a:endParaRPr lang="en-US" sz="6000" dirty="0"/>
          </a:p>
        </p:txBody>
      </p:sp>
    </p:spTree>
  </p:cSld>
  <p:clrMapOvr>
    <a:masterClrMapping/>
  </p:clrMapOvr>
  <p:transition spd="med">
    <p:zoom/>
    <p:sndAc>
      <p:stSnd>
        <p:snd r:embed="rId2" name="applaus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normAutofit/>
          </a:bodyPr>
          <a:lstStyle/>
          <a:p>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Introduction </a:t>
            </a:r>
            <a:b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dirty="0" smtClean="0"/>
              <a:t> </a:t>
            </a:r>
            <a:endParaRPr lang="en-US" dirty="0"/>
          </a:p>
        </p:txBody>
      </p:sp>
      <p:sp>
        <p:nvSpPr>
          <p:cNvPr id="3" name="Content Placeholder 2"/>
          <p:cNvSpPr>
            <a:spLocks noGrp="1"/>
          </p:cNvSpPr>
          <p:nvPr>
            <p:ph sz="quarter" idx="1"/>
          </p:nvPr>
        </p:nvSpPr>
        <p:spPr/>
        <p:txBody>
          <a:bodyPr>
            <a:normAutofit/>
          </a:bodyPr>
          <a:lstStyle/>
          <a:p>
            <a:r>
              <a:rPr lang="en-US" u="sng" dirty="0" smtClean="0">
                <a:hlinkClick r:id="rId3" action="ppaction://hlinksldjump"/>
              </a:rPr>
              <a:t>What Is Leadership?</a:t>
            </a:r>
          </a:p>
          <a:p>
            <a:r>
              <a:rPr lang="en-US" u="sng" dirty="0" smtClean="0">
                <a:hlinkClick r:id="rId4" action="ppaction://hlinksldjump"/>
              </a:rPr>
              <a:t>Defining Islamic Leadership?</a:t>
            </a:r>
            <a:endParaRPr lang="en-US" u="sng" dirty="0" smtClean="0">
              <a:hlinkClick r:id="rId3" action="ppaction://hlinksldjump"/>
            </a:endParaRPr>
          </a:p>
          <a:p>
            <a:r>
              <a:rPr lang="en-US" u="sng" dirty="0" smtClean="0">
                <a:hlinkClick r:id="rId5" action="ppaction://hlinksldjump"/>
              </a:rPr>
              <a:t>The Sources Of Islamic Leadership Principles</a:t>
            </a:r>
            <a:endParaRPr lang="en-US" u="sng" dirty="0" smtClean="0">
              <a:hlinkClick r:id="rId3" action="ppaction://hlinksldjump"/>
            </a:endParaRPr>
          </a:p>
          <a:p>
            <a:r>
              <a:rPr lang="en-US" dirty="0" smtClean="0"/>
              <a:t>Principles Of Islamic Leadership</a:t>
            </a:r>
            <a:endParaRPr lang="en-US" dirty="0">
              <a:hlinkClick r:id="rId3" action="ppaction://hlinksldjump"/>
            </a:endParaRPr>
          </a:p>
        </p:txBody>
      </p:sp>
    </p:spTree>
  </p:cSld>
  <p:clrMapOvr>
    <a:masterClrMapping/>
  </p:clrMapOvr>
  <p:transition>
    <p:wipe dir="r"/>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a:t>
            </a:r>
            <a:r>
              <a:rPr lang="en-US" b="1" dirty="0"/>
              <a:t>is </a:t>
            </a:r>
            <a:r>
              <a:rPr lang="en-US" b="1" dirty="0" smtClean="0"/>
              <a:t>leadership?</a:t>
            </a:r>
            <a:r>
              <a:rPr lang="en-US" dirty="0"/>
              <a:t/>
            </a:r>
            <a:br>
              <a:rPr lang="en-US" dirty="0"/>
            </a:br>
            <a:endParaRPr lang="en-US" dirty="0"/>
          </a:p>
        </p:txBody>
      </p:sp>
      <p:sp>
        <p:nvSpPr>
          <p:cNvPr id="3" name="Content Placeholder 2"/>
          <p:cNvSpPr>
            <a:spLocks noGrp="1"/>
          </p:cNvSpPr>
          <p:nvPr>
            <p:ph sz="quarter" idx="1"/>
          </p:nvPr>
        </p:nvSpPr>
        <p:spPr/>
        <p:txBody>
          <a:bodyPr/>
          <a:lstStyle/>
          <a:p>
            <a:pPr>
              <a:buNone/>
            </a:pPr>
            <a:r>
              <a:rPr lang="en-US" dirty="0" smtClean="0"/>
              <a:t>    Leadership is the ability to persuade others to seek defined objectives enthusiastically. It’s the human factor which binds A group together and motivates it toward goal.    </a:t>
            </a:r>
          </a:p>
          <a:p>
            <a:pPr>
              <a:buNone/>
            </a:pPr>
            <a:endParaRPr lang="en-US" dirty="0"/>
          </a:p>
        </p:txBody>
      </p:sp>
      <p:sp>
        <p:nvSpPr>
          <p:cNvPr id="4" name="Left Arrow 3">
            <a:hlinkClick r:id="rId3" action="ppaction://hlinksldjump"/>
          </p:cNvPr>
          <p:cNvSpPr/>
          <p:nvPr/>
        </p:nvSpPr>
        <p:spPr>
          <a:xfrm>
            <a:off x="639417" y="5562600"/>
            <a:ext cx="884583" cy="609600"/>
          </a:xfrm>
          <a:prstGeom prst="leftArrow">
            <a:avLst/>
          </a:prstGeom>
          <a:solidFill>
            <a:srgbClr val="59F12F">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1120" dirty="0" smtClean="0">
                <a:solidFill>
                  <a:srgbClr val="FF0000"/>
                </a:solidFill>
              </a:rPr>
              <a:t>Back</a:t>
            </a:r>
            <a:endParaRPr lang="en-US" sz="1120" dirty="0">
              <a:solidFill>
                <a:srgbClr val="FF0000"/>
              </a:solidFill>
            </a:endParaRPr>
          </a:p>
        </p:txBody>
      </p:sp>
    </p:spTree>
  </p:cSld>
  <p:clrMapOvr>
    <a:masterClrMapping/>
  </p:clrMapOvr>
  <p:transition>
    <p:pull dir="rd"/>
    <p:sndAc>
      <p:stSnd>
        <p:snd r:embed="rId2" name="voltag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Defining Islamic Leadership?</a:t>
            </a:r>
            <a:r>
              <a:rPr lang="en-US" dirty="0"/>
              <a:t/>
            </a:r>
            <a:br>
              <a:rPr lang="en-US" dirty="0"/>
            </a:br>
            <a:endParaRPr lang="en-US" dirty="0"/>
          </a:p>
        </p:txBody>
      </p:sp>
      <p:sp>
        <p:nvSpPr>
          <p:cNvPr id="5" name="Content Placeholder 4"/>
          <p:cNvSpPr>
            <a:spLocks noGrp="1"/>
          </p:cNvSpPr>
          <p:nvPr>
            <p:ph sz="quarter" idx="1"/>
          </p:nvPr>
        </p:nvSpPr>
        <p:spPr/>
        <p:txBody>
          <a:bodyPr/>
          <a:lstStyle/>
          <a:p>
            <a:pPr>
              <a:buNone/>
            </a:pPr>
            <a:r>
              <a:rPr lang="en-US" dirty="0" smtClean="0"/>
              <a:t>    Leadership in Islam is A trust (Amana) it represents A psychological contract between A leader and his followers that he will try his best to guide them. To protect  them, and to treat them justly. According to the holy Quran and Hadith, Hence, the focus of leadership in Islam is on doing good.  </a:t>
            </a:r>
            <a:endParaRPr lang="en-US" dirty="0"/>
          </a:p>
        </p:txBody>
      </p:sp>
      <p:sp>
        <p:nvSpPr>
          <p:cNvPr id="7" name="Left Arrow 6">
            <a:hlinkClick r:id="rId4" action="ppaction://hlinksldjump"/>
          </p:cNvPr>
          <p:cNvSpPr/>
          <p:nvPr/>
        </p:nvSpPr>
        <p:spPr>
          <a:xfrm>
            <a:off x="685800" y="5715000"/>
            <a:ext cx="914400" cy="533400"/>
          </a:xfrm>
          <a:prstGeom prst="leftArrow">
            <a:avLst/>
          </a:prstGeom>
          <a:solidFill>
            <a:srgbClr val="59F12F">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1400" dirty="0" smtClean="0">
                <a:solidFill>
                  <a:srgbClr val="FF0000"/>
                </a:solidFill>
              </a:rPr>
              <a:t>Back</a:t>
            </a:r>
            <a:endParaRPr lang="en-US" sz="1400" dirty="0">
              <a:solidFill>
                <a:srgbClr val="FF0000"/>
              </a:solidFill>
            </a:endParaRPr>
          </a:p>
        </p:txBody>
      </p:sp>
    </p:spTree>
  </p:cSld>
  <p:clrMapOvr>
    <a:overrideClrMapping bg1="lt1" tx1="dk1" bg2="lt2" tx2="dk2" accent1="accent1" accent2="accent2" accent3="accent3" accent4="accent4" accent5="accent5" accent6="accent6" hlink="hlink" folHlink="folHlink"/>
  </p:clrMapOvr>
  <p:transition>
    <p:pull dir="rd"/>
    <p:sndAc>
      <p:stSnd>
        <p:snd r:embed="rId3" name="voltag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1600200"/>
          </a:xfrm>
        </p:spPr>
        <p:txBody>
          <a:bodyPr>
            <a:normAutofit/>
          </a:bodyPr>
          <a:lstStyle/>
          <a:p>
            <a:r>
              <a:rPr lang="en-US" b="1" dirty="0" smtClean="0"/>
              <a:t>The sources of Islamic leadership principles</a:t>
            </a:r>
            <a:r>
              <a:rPr lang="en-US" dirty="0" smtClean="0"/>
              <a:t/>
            </a:r>
            <a:br>
              <a:rPr lang="en-US" dirty="0" smtClean="0"/>
            </a:br>
            <a:endParaRPr lang="en-US" dirty="0"/>
          </a:p>
        </p:txBody>
      </p:sp>
      <p:sp>
        <p:nvSpPr>
          <p:cNvPr id="5" name="Content Placeholder 4"/>
          <p:cNvSpPr>
            <a:spLocks noGrp="1"/>
          </p:cNvSpPr>
          <p:nvPr>
            <p:ph sz="quarter" idx="1"/>
          </p:nvPr>
        </p:nvSpPr>
        <p:spPr>
          <a:xfrm>
            <a:off x="457200" y="2438401"/>
            <a:ext cx="8229600" cy="3687763"/>
          </a:xfrm>
        </p:spPr>
        <p:txBody>
          <a:bodyPr/>
          <a:lstStyle/>
          <a:p>
            <a:pPr>
              <a:buNone/>
            </a:pPr>
            <a:r>
              <a:rPr lang="en-US" dirty="0" smtClean="0"/>
              <a:t>    Islamic Leadership Principles Are Primarily Derived From The Following Key Sources:</a:t>
            </a:r>
          </a:p>
          <a:p>
            <a:pPr lvl="0"/>
            <a:r>
              <a:rPr lang="en-US" dirty="0" smtClean="0">
                <a:hlinkClick r:id="rId3" action="ppaction://hlinksldjump"/>
              </a:rPr>
              <a:t>The Holy Quran</a:t>
            </a:r>
            <a:endParaRPr lang="en-US" dirty="0" smtClean="0"/>
          </a:p>
          <a:p>
            <a:pPr lvl="0"/>
            <a:r>
              <a:rPr lang="en-US" dirty="0" smtClean="0">
                <a:hlinkClick r:id="rId4" action="ppaction://hlinksldjump"/>
              </a:rPr>
              <a:t>The Holy Prophet</a:t>
            </a:r>
            <a:endParaRPr lang="en-US" dirty="0" smtClean="0"/>
          </a:p>
          <a:p>
            <a:r>
              <a:rPr lang="en-US" dirty="0" smtClean="0">
                <a:hlinkClick r:id="rId5" action="ppaction://hlinksldjump"/>
              </a:rPr>
              <a:t>The Wise Caliphs &amp; Pious Followers</a:t>
            </a:r>
            <a:endParaRPr lang="en-US" dirty="0" smtClean="0"/>
          </a:p>
          <a:p>
            <a:pPr lvl="0"/>
            <a:endParaRPr lang="en-US" dirty="0" smtClean="0"/>
          </a:p>
          <a:p>
            <a:pPr>
              <a:buNone/>
            </a:pPr>
            <a:endParaRPr lang="en-US" dirty="0"/>
          </a:p>
        </p:txBody>
      </p:sp>
      <p:sp>
        <p:nvSpPr>
          <p:cNvPr id="7" name="Left Arrow 6">
            <a:hlinkClick r:id="rId6" action="ppaction://hlinksldjump"/>
          </p:cNvPr>
          <p:cNvSpPr/>
          <p:nvPr/>
        </p:nvSpPr>
        <p:spPr>
          <a:xfrm>
            <a:off x="639417" y="5638800"/>
            <a:ext cx="914400" cy="533400"/>
          </a:xfrm>
          <a:prstGeom prst="leftArrow">
            <a:avLst/>
          </a:prstGeom>
          <a:solidFill>
            <a:srgbClr val="59F12F">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1400" dirty="0" smtClean="0">
                <a:solidFill>
                  <a:srgbClr val="FF0000"/>
                </a:solidFill>
              </a:rPr>
              <a:t>Back</a:t>
            </a:r>
            <a:endParaRPr lang="en-US" sz="1400" dirty="0">
              <a:solidFill>
                <a:srgbClr val="FF0000"/>
              </a:solidFill>
            </a:endParaRPr>
          </a:p>
        </p:txBody>
      </p:sp>
    </p:spTree>
  </p:cSld>
  <p:clrMapOvr>
    <a:masterClrMapping/>
  </p:clrMapOvr>
  <p:transition spd="med">
    <p:pull dir="rd"/>
    <p:sndAc>
      <p:stSnd>
        <p:snd r:embed="rId2" name="voltag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The holy Quran</a:t>
            </a:r>
            <a:endParaRPr lang="en-US" dirty="0"/>
          </a:p>
        </p:txBody>
      </p:sp>
      <p:sp>
        <p:nvSpPr>
          <p:cNvPr id="5" name="Content Placeholder 4"/>
          <p:cNvSpPr>
            <a:spLocks noGrp="1"/>
          </p:cNvSpPr>
          <p:nvPr>
            <p:ph sz="quarter" idx="1"/>
          </p:nvPr>
        </p:nvSpPr>
        <p:spPr/>
        <p:txBody>
          <a:bodyPr>
            <a:normAutofit/>
          </a:bodyPr>
          <a:lstStyle/>
          <a:p>
            <a:pPr>
              <a:buNone/>
            </a:pPr>
            <a:r>
              <a:rPr lang="en-US" dirty="0" smtClean="0"/>
              <a:t>   The holy Quran is the primary source of leadership      and success principles. Revealed by A supreme  author god its message has universal and eternal relevance it is the last and complete edition of divine guidance and teachers the success and leadership principles which can guide life towards success and highest attainment </a:t>
            </a:r>
          </a:p>
          <a:p>
            <a:endParaRPr lang="en-US" dirty="0" smtClean="0"/>
          </a:p>
          <a:p>
            <a:endParaRPr lang="en-US" dirty="0"/>
          </a:p>
        </p:txBody>
      </p:sp>
      <p:sp>
        <p:nvSpPr>
          <p:cNvPr id="9" name="Left Arrow 8">
            <a:hlinkClick r:id="rId2" action="ppaction://hlinksldjump"/>
          </p:cNvPr>
          <p:cNvSpPr/>
          <p:nvPr/>
        </p:nvSpPr>
        <p:spPr>
          <a:xfrm>
            <a:off x="533400" y="5943600"/>
            <a:ext cx="381000" cy="457200"/>
          </a:xfrm>
          <a:prstGeom prst="leftArrow">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The holy prophet</a:t>
            </a:r>
            <a:endParaRPr lang="en-US" dirty="0"/>
          </a:p>
        </p:txBody>
      </p:sp>
      <p:sp>
        <p:nvSpPr>
          <p:cNvPr id="5" name="Content Placeholder 4"/>
          <p:cNvSpPr>
            <a:spLocks noGrp="1"/>
          </p:cNvSpPr>
          <p:nvPr>
            <p:ph sz="quarter" idx="1"/>
          </p:nvPr>
        </p:nvSpPr>
        <p:spPr/>
        <p:txBody>
          <a:bodyPr>
            <a:normAutofit/>
          </a:bodyPr>
          <a:lstStyle/>
          <a:p>
            <a:r>
              <a:rPr lang="en-US" dirty="0" smtClean="0"/>
              <a:t>Who is the greatest leader of all times? In intellectual debates, philosophical discussions and the biographies of great people who ever lived on the earth one name always appears on the top-prophet Muhammad. The Quran also bears divine testimony and states he is the best of leaders according to the following verse:</a:t>
            </a:r>
          </a:p>
          <a:p>
            <a:r>
              <a:rPr lang="en-US" dirty="0" smtClean="0"/>
              <a:t> “For you the life of the prophet is A good model of behaviour” </a:t>
            </a:r>
            <a:r>
              <a:rPr lang="en-US" b="1" dirty="0" smtClean="0"/>
              <a:t>(33:21)</a:t>
            </a:r>
            <a:endParaRPr lang="en-US" dirty="0"/>
          </a:p>
        </p:txBody>
      </p:sp>
      <p:sp>
        <p:nvSpPr>
          <p:cNvPr id="7" name="Left Arrow 6">
            <a:hlinkClick r:id="rId2" action="ppaction://hlinksldjump"/>
          </p:cNvPr>
          <p:cNvSpPr/>
          <p:nvPr/>
        </p:nvSpPr>
        <p:spPr>
          <a:xfrm>
            <a:off x="304800" y="6096000"/>
            <a:ext cx="381000" cy="457200"/>
          </a:xfrm>
          <a:prstGeom prst="leftArrow">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489</TotalTime>
  <Words>1582</Words>
  <Application>Microsoft Office PowerPoint</Application>
  <PresentationFormat>On-screen Show (4:3)</PresentationFormat>
  <Paragraphs>126</Paragraphs>
  <Slides>33</Slides>
  <Notes>1</Notes>
  <HiddenSlides>1</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Oriel</vt:lpstr>
      <vt:lpstr>Slide 1</vt:lpstr>
      <vt:lpstr>Lecturer in charge : ra.Sarjoon</vt:lpstr>
      <vt:lpstr>“PRINCIPLES OF ISLAMIC     LEADERSHIP”  </vt:lpstr>
      <vt:lpstr>Introduction   </vt:lpstr>
      <vt:lpstr>What is leadership? </vt:lpstr>
      <vt:lpstr>Defining Islamic Leadership? </vt:lpstr>
      <vt:lpstr>The sources of Islamic leadership principles </vt:lpstr>
      <vt:lpstr>The holy Quran</vt:lpstr>
      <vt:lpstr>The holy prophet</vt:lpstr>
      <vt:lpstr>Wise caliphs and pious followers  </vt:lpstr>
      <vt:lpstr>Principles of Islamic Leadership</vt:lpstr>
      <vt:lpstr>The Principles of Islamic Leadership </vt:lpstr>
      <vt:lpstr>Faith and belief </vt:lpstr>
      <vt:lpstr>Knowledge and wisdom </vt:lpstr>
      <vt:lpstr>Courage and determination </vt:lpstr>
      <vt:lpstr>Mutual consultation and unity </vt:lpstr>
      <vt:lpstr>Morality and piety </vt:lpstr>
      <vt:lpstr>Patience and endurance </vt:lpstr>
      <vt:lpstr>  Shura</vt:lpstr>
      <vt:lpstr>Freedom of thought </vt:lpstr>
      <vt:lpstr>Sources of Islamic jurisprudence </vt:lpstr>
      <vt:lpstr>Justice </vt:lpstr>
      <vt:lpstr>Dependence on Allah </vt:lpstr>
      <vt:lpstr>Accountability </vt:lpstr>
      <vt:lpstr>Sincerity </vt:lpstr>
      <vt:lpstr>Dignity of labor </vt:lpstr>
      <vt:lpstr>Esprit de corps</vt:lpstr>
      <vt:lpstr>Lifelong endeavor </vt:lpstr>
      <vt:lpstr>Commitment and sacrifice</vt:lpstr>
      <vt:lpstr>superior communication</vt:lpstr>
      <vt:lpstr>references</vt:lpstr>
      <vt:lpstr>    Any Questions?</vt:lpstr>
      <vt:lpstr>       Thanks</vt:lpstr>
    </vt:vector>
  </TitlesOfParts>
  <Company>PVL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COME TO OUR PRESENTATION </dc:title>
  <dc:creator>JANEES</dc:creator>
  <cp:lastModifiedBy>naf</cp:lastModifiedBy>
  <cp:revision>86</cp:revision>
  <dcterms:created xsi:type="dcterms:W3CDTF">2010-01-31T18:21:13Z</dcterms:created>
  <dcterms:modified xsi:type="dcterms:W3CDTF">2011-06-23T09:33:17Z</dcterms:modified>
</cp:coreProperties>
</file>