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C36D1FD-0F0D-4F65-A4A2-1E989231AC32}" type="datetimeFigureOut">
              <a:rPr lang="en-US" smtClean="0"/>
              <a:t>6/12/2011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2D9242-4119-4911-BD89-F7D189181A4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36D1FD-0F0D-4F65-A4A2-1E989231AC32}" type="datetimeFigureOut">
              <a:rPr lang="en-US" smtClean="0"/>
              <a:t>6/12/2011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2D9242-4119-4911-BD89-F7D189181A4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36D1FD-0F0D-4F65-A4A2-1E989231AC32}" type="datetimeFigureOut">
              <a:rPr lang="en-US" smtClean="0"/>
              <a:t>6/12/2011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2D9242-4119-4911-BD89-F7D189181A4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36D1FD-0F0D-4F65-A4A2-1E989231AC32}" type="datetimeFigureOut">
              <a:rPr lang="en-US" smtClean="0"/>
              <a:t>6/12/2011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2D9242-4119-4911-BD89-F7D189181A4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36D1FD-0F0D-4F65-A4A2-1E989231AC32}" type="datetimeFigureOut">
              <a:rPr lang="en-US" smtClean="0"/>
              <a:t>6/12/2011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2D9242-4119-4911-BD89-F7D189181A4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C36D1FD-0F0D-4F65-A4A2-1E989231AC32}" type="datetimeFigureOut">
              <a:rPr lang="en-US" smtClean="0"/>
              <a:t>6/12/2011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2D9242-4119-4911-BD89-F7D189181A4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C36D1FD-0F0D-4F65-A4A2-1E989231AC32}" type="datetimeFigureOut">
              <a:rPr lang="en-US" smtClean="0"/>
              <a:t>6/12/2011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2D9242-4119-4911-BD89-F7D189181A4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C36D1FD-0F0D-4F65-A4A2-1E989231AC32}" type="datetimeFigureOut">
              <a:rPr lang="en-US" smtClean="0"/>
              <a:t>6/12/2011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2D9242-4119-4911-BD89-F7D189181A4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36D1FD-0F0D-4F65-A4A2-1E989231AC32}" type="datetimeFigureOut">
              <a:rPr lang="en-US" smtClean="0"/>
              <a:t>6/12/2011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2D9242-4119-4911-BD89-F7D189181A4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36D1FD-0F0D-4F65-A4A2-1E989231AC32}" type="datetimeFigureOut">
              <a:rPr lang="en-US" smtClean="0"/>
              <a:t>6/12/2011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2D9242-4119-4911-BD89-F7D189181A4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36D1FD-0F0D-4F65-A4A2-1E989231AC32}" type="datetimeFigureOut">
              <a:rPr lang="en-US" smtClean="0"/>
              <a:t>6/12/2011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2D9242-4119-4911-BD89-F7D189181A4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36D1FD-0F0D-4F65-A4A2-1E989231AC32}" type="datetimeFigureOut">
              <a:rPr lang="en-US" smtClean="0"/>
              <a:t>6/12/2011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2D9242-4119-4911-BD89-F7D189181A4E}"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130425"/>
            <a:ext cx="8229600" cy="1470025"/>
          </a:xfrm>
        </p:spPr>
        <p:txBody>
          <a:bodyPr/>
          <a:lstStyle/>
          <a:p>
            <a:r>
              <a:rPr lang="en-US" dirty="0" smtClean="0"/>
              <a:t>IAIB 3101-</a:t>
            </a:r>
            <a:r>
              <a:rPr lang="en-US" dirty="0" smtClean="0"/>
              <a:t>Fiqh </a:t>
            </a:r>
            <a:r>
              <a:rPr lang="en-US" dirty="0" err="1" smtClean="0"/>
              <a:t>ul</a:t>
            </a:r>
            <a:r>
              <a:rPr lang="en-US" dirty="0" smtClean="0"/>
              <a:t> </a:t>
            </a:r>
            <a:r>
              <a:rPr lang="en-US" dirty="0" err="1" smtClean="0"/>
              <a:t>Muaamalath</a:t>
            </a:r>
            <a:r>
              <a:rPr lang="en-US" dirty="0" smtClean="0"/>
              <a:t> –II</a:t>
            </a:r>
            <a:endParaRPr lang="en-US" dirty="0"/>
          </a:p>
        </p:txBody>
      </p:sp>
      <p:sp>
        <p:nvSpPr>
          <p:cNvPr id="3" name="Subtitle 2"/>
          <p:cNvSpPr>
            <a:spLocks noGrp="1"/>
          </p:cNvSpPr>
          <p:nvPr>
            <p:ph type="subTitle" idx="1"/>
          </p:nvPr>
        </p:nvSpPr>
        <p:spPr/>
        <p:txBody>
          <a:bodyPr>
            <a:normAutofit lnSpcReduction="10000"/>
          </a:bodyPr>
          <a:lstStyle/>
          <a:p>
            <a:r>
              <a:rPr lang="en-US" dirty="0" smtClean="0"/>
              <a:t>ISLAMIC SALES CONTRACT</a:t>
            </a:r>
          </a:p>
          <a:p>
            <a:r>
              <a:rPr lang="en-US" sz="2400" dirty="0" smtClean="0"/>
              <a:t>Lecturer in charge</a:t>
            </a:r>
          </a:p>
          <a:p>
            <a:r>
              <a:rPr lang="en-US" sz="2400" dirty="0" smtClean="0"/>
              <a:t>RA. </a:t>
            </a:r>
            <a:r>
              <a:rPr lang="en-US" sz="2400" dirty="0" err="1" smtClean="0"/>
              <a:t>Sarjoon</a:t>
            </a:r>
            <a:endParaRPr lang="en-US" sz="2400" dirty="0" smtClean="0"/>
          </a:p>
          <a:p>
            <a:r>
              <a:rPr lang="en-US" sz="2000" dirty="0" smtClean="0"/>
              <a:t>01.06.2011</a:t>
            </a:r>
            <a:endParaRPr lang="en-US"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ISLAMIC SALE CONTRACT</a:t>
            </a:r>
            <a:endParaRPr lang="en-US" dirty="0"/>
          </a:p>
        </p:txBody>
      </p:sp>
      <p:sp>
        <p:nvSpPr>
          <p:cNvPr id="3" name="Content Placeholder 2"/>
          <p:cNvSpPr>
            <a:spLocks noGrp="1"/>
          </p:cNvSpPr>
          <p:nvPr>
            <p:ph idx="1"/>
          </p:nvPr>
        </p:nvSpPr>
        <p:spPr/>
        <p:txBody>
          <a:bodyPr/>
          <a:lstStyle/>
          <a:p>
            <a:pPr marL="609600" indent="-609600">
              <a:buFontTx/>
              <a:buNone/>
            </a:pPr>
            <a:r>
              <a:rPr lang="en-US" sz="2500" dirty="0" smtClean="0"/>
              <a:t>ELEMENTS OF A VALID SALE (</a:t>
            </a:r>
            <a:r>
              <a:rPr lang="en-US" sz="2500" i="1" dirty="0" err="1" smtClean="0"/>
              <a:t>Bai</a:t>
            </a:r>
            <a:r>
              <a:rPr lang="en-US" sz="2500" i="1" dirty="0" smtClean="0"/>
              <a:t> </a:t>
            </a:r>
            <a:r>
              <a:rPr lang="en-US" sz="2500" i="1" dirty="0" err="1" smtClean="0"/>
              <a:t>Sahih</a:t>
            </a:r>
            <a:r>
              <a:rPr lang="en-US" sz="2500" dirty="0" smtClean="0"/>
              <a:t>)</a:t>
            </a:r>
          </a:p>
          <a:p>
            <a:pPr marL="990600" lvl="1" indent="-533400">
              <a:lnSpc>
                <a:spcPct val="80000"/>
              </a:lnSpc>
              <a:buFontTx/>
              <a:buAutoNum type="arabicPeriod"/>
            </a:pPr>
            <a:r>
              <a:rPr lang="en-US" sz="2400" u="sng" dirty="0" smtClean="0"/>
              <a:t>CONTRACT ( </a:t>
            </a:r>
            <a:r>
              <a:rPr lang="en-US" sz="2400" i="1" u="sng" dirty="0" err="1" smtClean="0"/>
              <a:t>Aqd</a:t>
            </a:r>
            <a:r>
              <a:rPr lang="en-US" sz="2400" i="1" u="sng" dirty="0" smtClean="0"/>
              <a:t> </a:t>
            </a:r>
            <a:r>
              <a:rPr lang="en-US" sz="2400" u="sng" dirty="0" smtClean="0"/>
              <a:t>)</a:t>
            </a:r>
          </a:p>
          <a:p>
            <a:pPr marL="1371600" lvl="2" indent="-457200">
              <a:lnSpc>
                <a:spcPct val="80000"/>
              </a:lnSpc>
            </a:pPr>
            <a:r>
              <a:rPr lang="en-US" sz="2000" dirty="0" smtClean="0">
                <a:solidFill>
                  <a:schemeClr val="tx2"/>
                </a:solidFill>
              </a:rPr>
              <a:t>Offer &amp; Acceptance ( </a:t>
            </a:r>
            <a:r>
              <a:rPr lang="en-US" sz="2000" dirty="0" err="1" smtClean="0">
                <a:solidFill>
                  <a:schemeClr val="tx2"/>
                </a:solidFill>
              </a:rPr>
              <a:t>Ijab</a:t>
            </a:r>
            <a:r>
              <a:rPr lang="en-US" sz="2000" dirty="0" smtClean="0">
                <a:solidFill>
                  <a:schemeClr val="tx2"/>
                </a:solidFill>
              </a:rPr>
              <a:t>-o-</a:t>
            </a:r>
            <a:r>
              <a:rPr lang="en-US" sz="2000" dirty="0" err="1" smtClean="0">
                <a:solidFill>
                  <a:schemeClr val="tx2"/>
                </a:solidFill>
              </a:rPr>
              <a:t>Qobool</a:t>
            </a:r>
            <a:r>
              <a:rPr lang="en-US" sz="2000" dirty="0" smtClean="0">
                <a:solidFill>
                  <a:schemeClr val="tx2"/>
                </a:solidFill>
              </a:rPr>
              <a:t>)</a:t>
            </a:r>
          </a:p>
          <a:p>
            <a:pPr marL="1752600" lvl="3" indent="-381000">
              <a:lnSpc>
                <a:spcPct val="80000"/>
              </a:lnSpc>
            </a:pPr>
            <a:r>
              <a:rPr lang="en-US" sz="1800" dirty="0" smtClean="0"/>
              <a:t>Oral ( </a:t>
            </a:r>
            <a:r>
              <a:rPr lang="en-US" sz="1800" dirty="0" err="1" smtClean="0"/>
              <a:t>Qauli</a:t>
            </a:r>
            <a:r>
              <a:rPr lang="en-US" sz="1800" dirty="0" smtClean="0"/>
              <a:t> )</a:t>
            </a:r>
          </a:p>
          <a:p>
            <a:pPr marL="1752600" lvl="3" indent="-381000">
              <a:lnSpc>
                <a:spcPct val="80000"/>
              </a:lnSpc>
            </a:pPr>
            <a:r>
              <a:rPr lang="en-US" sz="1800" dirty="0" smtClean="0"/>
              <a:t>Implied ( </a:t>
            </a:r>
            <a:r>
              <a:rPr lang="en-US" sz="1800" dirty="0" err="1" smtClean="0"/>
              <a:t>hukmi</a:t>
            </a:r>
            <a:r>
              <a:rPr lang="en-US" sz="1800" dirty="0" smtClean="0"/>
              <a:t> )</a:t>
            </a:r>
          </a:p>
          <a:p>
            <a:pPr marL="1371600" lvl="2" indent="-457200">
              <a:lnSpc>
                <a:spcPct val="80000"/>
              </a:lnSpc>
              <a:buFontTx/>
              <a:buNone/>
            </a:pPr>
            <a:r>
              <a:rPr lang="en-US" sz="2000" dirty="0" smtClean="0">
                <a:solidFill>
                  <a:schemeClr val="tx2"/>
                </a:solidFill>
              </a:rPr>
              <a:t>Buyer and seller ( </a:t>
            </a:r>
            <a:r>
              <a:rPr lang="en-US" sz="2000" dirty="0" err="1" smtClean="0">
                <a:solidFill>
                  <a:schemeClr val="tx2"/>
                </a:solidFill>
              </a:rPr>
              <a:t>Muta’aquadeen</a:t>
            </a:r>
            <a:r>
              <a:rPr lang="en-US" sz="2000" dirty="0" smtClean="0">
                <a:solidFill>
                  <a:schemeClr val="tx2"/>
                </a:solidFill>
              </a:rPr>
              <a:t> ) must be</a:t>
            </a:r>
          </a:p>
          <a:p>
            <a:pPr marL="1752600" lvl="3" indent="-381000">
              <a:lnSpc>
                <a:spcPct val="80000"/>
              </a:lnSpc>
            </a:pPr>
            <a:r>
              <a:rPr lang="en-US" sz="1800" dirty="0" smtClean="0"/>
              <a:t>Sane</a:t>
            </a:r>
          </a:p>
          <a:p>
            <a:pPr marL="1752600" lvl="3" indent="-381000">
              <a:lnSpc>
                <a:spcPct val="80000"/>
              </a:lnSpc>
            </a:pPr>
            <a:r>
              <a:rPr lang="en-US" sz="1800" dirty="0" smtClean="0"/>
              <a:t>Mature</a:t>
            </a:r>
          </a:p>
          <a:p>
            <a:pPr marL="1371600" lvl="2" indent="-457200">
              <a:lnSpc>
                <a:spcPct val="130000"/>
              </a:lnSpc>
            </a:pPr>
            <a:r>
              <a:rPr lang="en-US" sz="2000" dirty="0" smtClean="0">
                <a:solidFill>
                  <a:schemeClr val="tx2"/>
                </a:solidFill>
              </a:rPr>
              <a:t>Conditions of contract ( </a:t>
            </a:r>
            <a:r>
              <a:rPr lang="en-US" sz="2000" dirty="0" err="1" smtClean="0">
                <a:solidFill>
                  <a:schemeClr val="tx2"/>
                </a:solidFill>
              </a:rPr>
              <a:t>Sharth</a:t>
            </a:r>
            <a:r>
              <a:rPr lang="en-US" sz="2000" dirty="0" smtClean="0">
                <a:solidFill>
                  <a:schemeClr val="tx2"/>
                </a:solidFill>
              </a:rPr>
              <a:t> –</a:t>
            </a:r>
            <a:r>
              <a:rPr lang="en-US" sz="2000" dirty="0" err="1" smtClean="0">
                <a:solidFill>
                  <a:schemeClr val="tx2"/>
                </a:solidFill>
              </a:rPr>
              <a:t>ul-Aqd</a:t>
            </a:r>
            <a:r>
              <a:rPr lang="en-US" sz="2000" dirty="0" smtClean="0">
                <a:solidFill>
                  <a:schemeClr val="tx2"/>
                </a:solidFill>
              </a:rPr>
              <a:t> )</a:t>
            </a:r>
          </a:p>
          <a:p>
            <a:pPr marL="1752600" lvl="3" indent="-381000"/>
            <a:r>
              <a:rPr lang="en-US" sz="1800" dirty="0" smtClean="0"/>
              <a:t>sale must be non-contingent</a:t>
            </a:r>
          </a:p>
          <a:p>
            <a:pPr marL="1752600" lvl="3" indent="-381000">
              <a:lnSpc>
                <a:spcPct val="140000"/>
              </a:lnSpc>
            </a:pPr>
            <a:r>
              <a:rPr lang="en-US" sz="1800" dirty="0" smtClean="0"/>
              <a:t>sale must be immediate</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ISLAMIC SALE CONTRACT</a:t>
            </a:r>
            <a:endParaRPr lang="en-US" dirty="0"/>
          </a:p>
        </p:txBody>
      </p:sp>
      <p:sp>
        <p:nvSpPr>
          <p:cNvPr id="3" name="Content Placeholder 2"/>
          <p:cNvSpPr>
            <a:spLocks noGrp="1"/>
          </p:cNvSpPr>
          <p:nvPr>
            <p:ph idx="1"/>
          </p:nvPr>
        </p:nvSpPr>
        <p:spPr/>
        <p:txBody>
          <a:bodyPr/>
          <a:lstStyle/>
          <a:p>
            <a:pPr marL="609600" indent="-609600">
              <a:buFontTx/>
              <a:buNone/>
            </a:pPr>
            <a:r>
              <a:rPr lang="en-US" sz="2900" dirty="0" smtClean="0"/>
              <a:t>ELEMENTS OF A VALID SALE (</a:t>
            </a:r>
            <a:r>
              <a:rPr lang="en-US" sz="2900" i="1" dirty="0" err="1" smtClean="0"/>
              <a:t>Bai</a:t>
            </a:r>
            <a:r>
              <a:rPr lang="en-US" sz="2900" i="1" dirty="0" smtClean="0"/>
              <a:t> </a:t>
            </a:r>
            <a:r>
              <a:rPr lang="en-US" sz="2900" i="1" dirty="0" err="1" smtClean="0"/>
              <a:t>Sahih</a:t>
            </a:r>
            <a:r>
              <a:rPr lang="en-US" sz="2900" dirty="0" smtClean="0"/>
              <a:t>)</a:t>
            </a:r>
            <a:endParaRPr lang="en-US" sz="2800" dirty="0" smtClean="0"/>
          </a:p>
          <a:p>
            <a:pPr marL="990600" lvl="1" indent="-533400">
              <a:lnSpc>
                <a:spcPct val="80000"/>
              </a:lnSpc>
              <a:buFontTx/>
              <a:buNone/>
            </a:pPr>
            <a:endParaRPr lang="en-US" dirty="0" smtClean="0"/>
          </a:p>
          <a:p>
            <a:pPr marL="990600" lvl="1" indent="-533400">
              <a:lnSpc>
                <a:spcPct val="80000"/>
              </a:lnSpc>
              <a:buFontTx/>
              <a:buNone/>
            </a:pPr>
            <a:r>
              <a:rPr lang="en-US" dirty="0" smtClean="0"/>
              <a:t>2.	</a:t>
            </a:r>
            <a:r>
              <a:rPr lang="en-US" u="sng" dirty="0" smtClean="0"/>
              <a:t>SOLD GOOD OR SUBJECT MATTER  ( </a:t>
            </a:r>
            <a:r>
              <a:rPr lang="en-US" u="sng" dirty="0" err="1" smtClean="0"/>
              <a:t>Mube’e</a:t>
            </a:r>
            <a:r>
              <a:rPr lang="en-US" u="sng" dirty="0" smtClean="0"/>
              <a:t> )</a:t>
            </a:r>
          </a:p>
          <a:p>
            <a:pPr marL="1371600" lvl="2" indent="-457200">
              <a:lnSpc>
                <a:spcPct val="80000"/>
              </a:lnSpc>
            </a:pPr>
            <a:r>
              <a:rPr lang="en-US" sz="2000" dirty="0" smtClean="0">
                <a:solidFill>
                  <a:schemeClr val="tx2"/>
                </a:solidFill>
              </a:rPr>
              <a:t>Existing</a:t>
            </a:r>
          </a:p>
          <a:p>
            <a:pPr marL="1371600" lvl="2" indent="-457200">
              <a:lnSpc>
                <a:spcPct val="80000"/>
              </a:lnSpc>
            </a:pPr>
            <a:r>
              <a:rPr lang="en-US" sz="2000" dirty="0" smtClean="0">
                <a:solidFill>
                  <a:schemeClr val="tx2"/>
                </a:solidFill>
              </a:rPr>
              <a:t>Valuable</a:t>
            </a:r>
          </a:p>
          <a:p>
            <a:pPr marL="1371600" lvl="2" indent="-457200">
              <a:lnSpc>
                <a:spcPct val="80000"/>
              </a:lnSpc>
            </a:pPr>
            <a:r>
              <a:rPr lang="en-US" sz="2000" dirty="0" smtClean="0">
                <a:solidFill>
                  <a:schemeClr val="tx2"/>
                </a:solidFill>
              </a:rPr>
              <a:t>Usable</a:t>
            </a:r>
          </a:p>
          <a:p>
            <a:pPr marL="1371600" lvl="2" indent="-457200">
              <a:lnSpc>
                <a:spcPct val="80000"/>
              </a:lnSpc>
            </a:pPr>
            <a:r>
              <a:rPr lang="en-US" sz="2000" dirty="0" smtClean="0">
                <a:solidFill>
                  <a:schemeClr val="tx2"/>
                </a:solidFill>
              </a:rPr>
              <a:t>Capable of ownership/title</a:t>
            </a:r>
          </a:p>
          <a:p>
            <a:pPr marL="1371600" lvl="2" indent="-457200">
              <a:lnSpc>
                <a:spcPct val="80000"/>
              </a:lnSpc>
            </a:pPr>
            <a:r>
              <a:rPr lang="en-US" sz="2000" dirty="0" smtClean="0">
                <a:solidFill>
                  <a:schemeClr val="tx2"/>
                </a:solidFill>
              </a:rPr>
              <a:t>Capable of delivery/possession</a:t>
            </a:r>
          </a:p>
          <a:p>
            <a:pPr marL="1371600" lvl="2" indent="-457200">
              <a:lnSpc>
                <a:spcPct val="80000"/>
              </a:lnSpc>
            </a:pPr>
            <a:r>
              <a:rPr lang="en-US" sz="2000" dirty="0" smtClean="0">
                <a:solidFill>
                  <a:schemeClr val="tx2"/>
                </a:solidFill>
              </a:rPr>
              <a:t>Specific &amp; Quantified</a:t>
            </a:r>
          </a:p>
          <a:p>
            <a:pPr marL="1371600" lvl="2" indent="-457200">
              <a:lnSpc>
                <a:spcPct val="80000"/>
              </a:lnSpc>
            </a:pPr>
            <a:r>
              <a:rPr lang="en-US" sz="2000" dirty="0" smtClean="0">
                <a:solidFill>
                  <a:schemeClr val="tx2"/>
                </a:solidFill>
              </a:rPr>
              <a:t>Seller must have title &amp; risk</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ISLAMIC SALE CONTRACT</a:t>
            </a:r>
            <a:endParaRPr lang="en-US" dirty="0"/>
          </a:p>
        </p:txBody>
      </p:sp>
      <p:sp>
        <p:nvSpPr>
          <p:cNvPr id="3" name="Content Placeholder 2"/>
          <p:cNvSpPr>
            <a:spLocks noGrp="1"/>
          </p:cNvSpPr>
          <p:nvPr>
            <p:ph idx="1"/>
          </p:nvPr>
        </p:nvSpPr>
        <p:spPr/>
        <p:txBody>
          <a:bodyPr/>
          <a:lstStyle/>
          <a:p>
            <a:pPr>
              <a:lnSpc>
                <a:spcPct val="120000"/>
              </a:lnSpc>
              <a:buFontTx/>
              <a:buNone/>
            </a:pPr>
            <a:r>
              <a:rPr lang="en-US" sz="2900" dirty="0" smtClean="0"/>
              <a:t>ELEMENTS OF A VALID SALE (</a:t>
            </a:r>
            <a:r>
              <a:rPr lang="en-US" sz="2900" i="1" dirty="0" err="1" smtClean="0"/>
              <a:t>Bai</a:t>
            </a:r>
            <a:r>
              <a:rPr lang="en-US" sz="2900" i="1" dirty="0" smtClean="0"/>
              <a:t> </a:t>
            </a:r>
            <a:r>
              <a:rPr lang="en-US" sz="2900" i="1" dirty="0" err="1" smtClean="0"/>
              <a:t>Sahih</a:t>
            </a:r>
            <a:r>
              <a:rPr lang="en-US" sz="2900" dirty="0" smtClean="0"/>
              <a:t>)</a:t>
            </a:r>
            <a:endParaRPr lang="en-US" sz="3600" dirty="0" smtClean="0"/>
          </a:p>
          <a:p>
            <a:pPr lvl="1">
              <a:lnSpc>
                <a:spcPct val="120000"/>
              </a:lnSpc>
              <a:buFontTx/>
              <a:buNone/>
            </a:pPr>
            <a:r>
              <a:rPr lang="en-US" sz="3200" dirty="0" smtClean="0"/>
              <a:t>3.	</a:t>
            </a:r>
            <a:r>
              <a:rPr lang="en-US" sz="3200" u="sng" dirty="0" smtClean="0"/>
              <a:t>PRICE ( </a:t>
            </a:r>
            <a:r>
              <a:rPr lang="en-US" sz="3200" u="sng" dirty="0" err="1" smtClean="0"/>
              <a:t>Saman</a:t>
            </a:r>
            <a:r>
              <a:rPr lang="en-US" sz="3200" u="sng" dirty="0" smtClean="0"/>
              <a:t> )</a:t>
            </a:r>
          </a:p>
          <a:p>
            <a:pPr lvl="2">
              <a:lnSpc>
                <a:spcPct val="220000"/>
              </a:lnSpc>
            </a:pPr>
            <a:r>
              <a:rPr lang="en-US" dirty="0" smtClean="0">
                <a:solidFill>
                  <a:schemeClr val="tx2"/>
                </a:solidFill>
              </a:rPr>
              <a:t>Quantified ( </a:t>
            </a:r>
            <a:r>
              <a:rPr lang="en-US" dirty="0" err="1" smtClean="0">
                <a:solidFill>
                  <a:schemeClr val="tx2"/>
                </a:solidFill>
              </a:rPr>
              <a:t>Maloom</a:t>
            </a:r>
            <a:r>
              <a:rPr lang="en-US" dirty="0" smtClean="0">
                <a:solidFill>
                  <a:schemeClr val="tx2"/>
                </a:solidFill>
              </a:rPr>
              <a:t> )</a:t>
            </a:r>
          </a:p>
          <a:p>
            <a:pPr lvl="2">
              <a:lnSpc>
                <a:spcPct val="280000"/>
              </a:lnSpc>
            </a:pPr>
            <a:r>
              <a:rPr lang="en-US" dirty="0" smtClean="0">
                <a:solidFill>
                  <a:schemeClr val="tx2"/>
                </a:solidFill>
              </a:rPr>
              <a:t>Specified &amp; certain ( </a:t>
            </a:r>
            <a:r>
              <a:rPr lang="en-US" dirty="0" err="1" smtClean="0">
                <a:solidFill>
                  <a:schemeClr val="tx2"/>
                </a:solidFill>
              </a:rPr>
              <a:t>Muta’aiyan</a:t>
            </a:r>
            <a:r>
              <a:rPr lang="en-US" dirty="0" smtClean="0">
                <a:solidFill>
                  <a:schemeClr val="tx2"/>
                </a:solidFill>
              </a:rPr>
              <a:t> )</a:t>
            </a:r>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ISLAMIC SALE CONTRACT</a:t>
            </a:r>
            <a:endParaRPr lang="en-US" dirty="0"/>
          </a:p>
        </p:txBody>
      </p:sp>
      <p:sp>
        <p:nvSpPr>
          <p:cNvPr id="3" name="Content Placeholder 2"/>
          <p:cNvSpPr>
            <a:spLocks noGrp="1"/>
          </p:cNvSpPr>
          <p:nvPr>
            <p:ph idx="1"/>
          </p:nvPr>
        </p:nvSpPr>
        <p:spPr/>
        <p:txBody>
          <a:bodyPr/>
          <a:lstStyle/>
          <a:p>
            <a:pPr>
              <a:lnSpc>
                <a:spcPct val="170000"/>
              </a:lnSpc>
              <a:buFontTx/>
              <a:buNone/>
            </a:pPr>
            <a:r>
              <a:rPr lang="en-US" sz="2900" dirty="0" smtClean="0"/>
              <a:t>ELEMENTS OF A VALID SALE (</a:t>
            </a:r>
            <a:r>
              <a:rPr lang="en-US" sz="2900" i="1" dirty="0" err="1" smtClean="0"/>
              <a:t>Bai</a:t>
            </a:r>
            <a:r>
              <a:rPr lang="en-US" sz="2900" i="1" dirty="0" smtClean="0"/>
              <a:t> </a:t>
            </a:r>
            <a:r>
              <a:rPr lang="en-US" sz="2900" i="1" dirty="0" err="1" smtClean="0"/>
              <a:t>Sahih</a:t>
            </a:r>
            <a:r>
              <a:rPr lang="en-US" sz="2900" dirty="0" smtClean="0"/>
              <a:t>)</a:t>
            </a:r>
          </a:p>
          <a:p>
            <a:pPr lvl="1">
              <a:lnSpc>
                <a:spcPct val="170000"/>
              </a:lnSpc>
              <a:buFontTx/>
              <a:buNone/>
            </a:pPr>
            <a:r>
              <a:rPr lang="en-US" dirty="0" smtClean="0"/>
              <a:t>4.	DELIVERY OR POSSESSION (QABZA)</a:t>
            </a:r>
          </a:p>
          <a:p>
            <a:pPr lvl="2">
              <a:lnSpc>
                <a:spcPct val="220000"/>
              </a:lnSpc>
            </a:pPr>
            <a:r>
              <a:rPr lang="en-US" sz="2000" dirty="0" smtClean="0">
                <a:solidFill>
                  <a:srgbClr val="000000"/>
                </a:solidFill>
              </a:rPr>
              <a:t>Physical ( </a:t>
            </a:r>
            <a:r>
              <a:rPr lang="en-US" sz="2000" dirty="0" err="1" smtClean="0">
                <a:solidFill>
                  <a:srgbClr val="000000"/>
                </a:solidFill>
              </a:rPr>
              <a:t>Haqiqi</a:t>
            </a:r>
            <a:r>
              <a:rPr lang="en-US" sz="2000" dirty="0" smtClean="0">
                <a:solidFill>
                  <a:srgbClr val="000000"/>
                </a:solidFill>
              </a:rPr>
              <a:t> )</a:t>
            </a:r>
          </a:p>
          <a:p>
            <a:pPr lvl="2">
              <a:lnSpc>
                <a:spcPct val="220000"/>
              </a:lnSpc>
            </a:pPr>
            <a:r>
              <a:rPr lang="en-US" sz="2000" dirty="0" smtClean="0">
                <a:solidFill>
                  <a:srgbClr val="000000"/>
                </a:solidFill>
              </a:rPr>
              <a:t>Constructive ( </a:t>
            </a:r>
            <a:r>
              <a:rPr lang="en-US" sz="2000" dirty="0" err="1" smtClean="0">
                <a:solidFill>
                  <a:srgbClr val="000000"/>
                </a:solidFill>
              </a:rPr>
              <a:t>Hukmi</a:t>
            </a:r>
            <a:r>
              <a:rPr lang="en-US" sz="2000" dirty="0" smtClean="0">
                <a:solidFill>
                  <a:srgbClr val="000000"/>
                </a:solidFill>
              </a:rPr>
              <a:t>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ISLAMIC SALE CONTRACT</a:t>
            </a:r>
            <a:endParaRPr lang="en-US" dirty="0"/>
          </a:p>
        </p:txBody>
      </p:sp>
      <p:sp>
        <p:nvSpPr>
          <p:cNvPr id="3" name="Content Placeholder 2"/>
          <p:cNvSpPr>
            <a:spLocks noGrp="1"/>
          </p:cNvSpPr>
          <p:nvPr>
            <p:ph idx="1"/>
          </p:nvPr>
        </p:nvSpPr>
        <p:spPr/>
        <p:txBody>
          <a:bodyPr/>
          <a:lstStyle/>
          <a:p>
            <a:pPr>
              <a:buFontTx/>
              <a:buNone/>
            </a:pPr>
            <a:r>
              <a:rPr lang="en-US" sz="2800" dirty="0" smtClean="0"/>
              <a:t>VOID/NON EXISTING SALE (</a:t>
            </a:r>
            <a:r>
              <a:rPr lang="en-US" sz="2800" i="1" dirty="0" smtClean="0"/>
              <a:t>BAI BAATIL</a:t>
            </a:r>
            <a:r>
              <a:rPr lang="en-US" sz="2800" dirty="0" smtClean="0"/>
              <a:t>)</a:t>
            </a:r>
          </a:p>
          <a:p>
            <a:pPr lvl="1">
              <a:lnSpc>
                <a:spcPct val="80000"/>
              </a:lnSpc>
              <a:buFontTx/>
              <a:buNone/>
            </a:pPr>
            <a:r>
              <a:rPr lang="en-US" sz="2000" dirty="0" smtClean="0"/>
              <a:t>Certain conditions are not met. These relate to:</a:t>
            </a:r>
          </a:p>
          <a:p>
            <a:pPr lvl="2">
              <a:lnSpc>
                <a:spcPct val="110000"/>
              </a:lnSpc>
            </a:pPr>
            <a:r>
              <a:rPr lang="en-US" sz="2000" dirty="0" smtClean="0">
                <a:solidFill>
                  <a:schemeClr val="tx2"/>
                </a:solidFill>
              </a:rPr>
              <a:t>conditions of offer and acceptance</a:t>
            </a:r>
          </a:p>
          <a:p>
            <a:pPr lvl="3">
              <a:lnSpc>
                <a:spcPct val="120000"/>
              </a:lnSpc>
            </a:pPr>
            <a:r>
              <a:rPr lang="en-US" sz="1800" dirty="0" smtClean="0"/>
              <a:t>Oral acceptance OR Implied acceptance</a:t>
            </a:r>
          </a:p>
          <a:p>
            <a:pPr lvl="2">
              <a:lnSpc>
                <a:spcPct val="160000"/>
              </a:lnSpc>
            </a:pPr>
            <a:r>
              <a:rPr lang="en-US" sz="2000" dirty="0" smtClean="0">
                <a:solidFill>
                  <a:schemeClr val="tx2"/>
                </a:solidFill>
              </a:rPr>
              <a:t>conditions for Buyer and Seller</a:t>
            </a:r>
          </a:p>
          <a:p>
            <a:pPr lvl="3">
              <a:lnSpc>
                <a:spcPct val="200000"/>
              </a:lnSpc>
            </a:pPr>
            <a:r>
              <a:rPr lang="en-US" sz="1800" dirty="0" smtClean="0"/>
              <a:t>Sane AND Mature</a:t>
            </a:r>
          </a:p>
          <a:p>
            <a:pPr lvl="2"/>
            <a:r>
              <a:rPr lang="en-US" sz="2000" dirty="0" smtClean="0">
                <a:solidFill>
                  <a:schemeClr val="tx2"/>
                </a:solidFill>
              </a:rPr>
              <a:t>conditions for Sold Goods where goods should be:</a:t>
            </a:r>
          </a:p>
          <a:p>
            <a:pPr lvl="3">
              <a:lnSpc>
                <a:spcPct val="120000"/>
              </a:lnSpc>
            </a:pPr>
            <a:r>
              <a:rPr lang="en-US" sz="1800" dirty="0" err="1" smtClean="0"/>
              <a:t>Existable</a:t>
            </a:r>
            <a:r>
              <a:rPr lang="en-US" sz="1800" dirty="0" smtClean="0"/>
              <a:t>, Valuable, Usable, Capable of ownership/title AND Capable of delivery/possession</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ISLAMIC SALE CONTRACT</a:t>
            </a:r>
            <a:endParaRPr lang="en-US" dirty="0"/>
          </a:p>
        </p:txBody>
      </p:sp>
      <p:sp>
        <p:nvSpPr>
          <p:cNvPr id="3" name="Content Placeholder 2"/>
          <p:cNvSpPr>
            <a:spLocks noGrp="1"/>
          </p:cNvSpPr>
          <p:nvPr>
            <p:ph idx="1"/>
          </p:nvPr>
        </p:nvSpPr>
        <p:spPr/>
        <p:txBody>
          <a:bodyPr/>
          <a:lstStyle/>
          <a:p>
            <a:pPr>
              <a:buFontTx/>
              <a:buNone/>
            </a:pPr>
            <a:r>
              <a:rPr lang="en-US" sz="2800" dirty="0" smtClean="0"/>
              <a:t>VOID/NON EXISTING SALE (</a:t>
            </a:r>
            <a:r>
              <a:rPr lang="en-US" sz="2800" i="1" dirty="0" smtClean="0"/>
              <a:t>BAI BAATIL</a:t>
            </a:r>
            <a:r>
              <a:rPr lang="en-US" sz="2800" dirty="0" smtClean="0"/>
              <a:t>)</a:t>
            </a:r>
          </a:p>
          <a:p>
            <a:pPr lvl="1">
              <a:lnSpc>
                <a:spcPct val="90000"/>
              </a:lnSpc>
            </a:pPr>
            <a:endParaRPr lang="en-US" dirty="0" smtClean="0"/>
          </a:p>
          <a:p>
            <a:pPr lvl="1">
              <a:lnSpc>
                <a:spcPct val="90000"/>
              </a:lnSpc>
            </a:pPr>
            <a:r>
              <a:rPr lang="en-US" dirty="0" smtClean="0"/>
              <a:t>the buyer does not have the title to subject matter</a:t>
            </a:r>
          </a:p>
          <a:p>
            <a:pPr lvl="1">
              <a:lnSpc>
                <a:spcPct val="90000"/>
              </a:lnSpc>
            </a:pPr>
            <a:r>
              <a:rPr lang="en-US" dirty="0" smtClean="0"/>
              <a:t>the seller does not have title to price</a:t>
            </a:r>
          </a:p>
          <a:p>
            <a:pPr lvl="1">
              <a:lnSpc>
                <a:spcPct val="90000"/>
              </a:lnSpc>
            </a:pPr>
            <a:r>
              <a:rPr lang="en-US" dirty="0" smtClean="0"/>
              <a:t>Both subject matter and price cannot be used lawfully</a:t>
            </a:r>
          </a:p>
          <a:p>
            <a:pPr lvl="1">
              <a:lnSpc>
                <a:spcPct val="90000"/>
              </a:lnSpc>
            </a:pPr>
            <a:r>
              <a:rPr lang="en-US" dirty="0" smtClean="0"/>
              <a:t>the produce of both will be unlawful</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ISLAMIC SALE CONTRACT</a:t>
            </a:r>
            <a:endParaRPr lang="en-US" dirty="0"/>
          </a:p>
        </p:txBody>
      </p:sp>
      <p:sp>
        <p:nvSpPr>
          <p:cNvPr id="3" name="Content Placeholder 2"/>
          <p:cNvSpPr>
            <a:spLocks noGrp="1"/>
          </p:cNvSpPr>
          <p:nvPr>
            <p:ph idx="1"/>
          </p:nvPr>
        </p:nvSpPr>
        <p:spPr/>
        <p:txBody>
          <a:bodyPr/>
          <a:lstStyle/>
          <a:p>
            <a:pPr>
              <a:buFontTx/>
              <a:buNone/>
            </a:pPr>
            <a:r>
              <a:rPr lang="en-US" sz="2800" dirty="0" smtClean="0"/>
              <a:t>EXISTING SALE BUT VOID DUE TO DEFECT ( </a:t>
            </a:r>
            <a:r>
              <a:rPr lang="en-US" sz="2800" i="1" dirty="0" smtClean="0"/>
              <a:t>BAI FASID</a:t>
            </a:r>
            <a:r>
              <a:rPr lang="en-US" sz="2800" dirty="0" smtClean="0"/>
              <a:t> )</a:t>
            </a:r>
          </a:p>
          <a:p>
            <a:pPr lvl="1">
              <a:lnSpc>
                <a:spcPct val="80000"/>
              </a:lnSpc>
            </a:pPr>
            <a:r>
              <a:rPr lang="en-US" sz="2400" dirty="0" smtClean="0"/>
              <a:t> sale will exist but will be void due to defect because of non compliance of conditions of contract</a:t>
            </a:r>
          </a:p>
          <a:p>
            <a:pPr lvl="1"/>
            <a:r>
              <a:rPr lang="en-US" sz="2400" dirty="0" smtClean="0"/>
              <a:t>the buyer does not have the title to subject matter</a:t>
            </a:r>
          </a:p>
          <a:p>
            <a:pPr lvl="1"/>
            <a:r>
              <a:rPr lang="en-US" sz="2400" dirty="0" smtClean="0"/>
              <a:t>the seller does not have title to price</a:t>
            </a:r>
          </a:p>
          <a:p>
            <a:pPr lvl="1"/>
            <a:r>
              <a:rPr lang="en-US" sz="2400" dirty="0" smtClean="0"/>
              <a:t>Both subject matter and price cannot be used lawfully</a:t>
            </a:r>
          </a:p>
          <a:p>
            <a:pPr lvl="1"/>
            <a:r>
              <a:rPr lang="en-US" sz="2400" dirty="0" smtClean="0"/>
              <a:t>the produce of both will be unlawful</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ISLAMIC SALE CONTRACT</a:t>
            </a:r>
            <a:endParaRPr lang="en-US" dirty="0"/>
          </a:p>
        </p:txBody>
      </p:sp>
      <p:sp>
        <p:nvSpPr>
          <p:cNvPr id="3" name="Content Placeholder 2"/>
          <p:cNvSpPr>
            <a:spLocks noGrp="1"/>
          </p:cNvSpPr>
          <p:nvPr>
            <p:ph idx="1"/>
          </p:nvPr>
        </p:nvSpPr>
        <p:spPr/>
        <p:txBody>
          <a:bodyPr/>
          <a:lstStyle/>
          <a:p>
            <a:pPr>
              <a:buFontTx/>
              <a:buNone/>
            </a:pPr>
            <a:r>
              <a:rPr lang="en-US" sz="2800" dirty="0" smtClean="0"/>
              <a:t>EXISTING SALE BUT VOID DUE TO DEFECT ( </a:t>
            </a:r>
            <a:r>
              <a:rPr lang="en-US" sz="2800" i="1" dirty="0" smtClean="0"/>
              <a:t>BAI FASID</a:t>
            </a:r>
            <a:r>
              <a:rPr lang="en-US" sz="2800" dirty="0" smtClean="0"/>
              <a:t> )</a:t>
            </a:r>
          </a:p>
          <a:p>
            <a:pPr lvl="1"/>
            <a:r>
              <a:rPr lang="en-US" dirty="0" smtClean="0"/>
              <a:t> sale will exist but will be void due to defect because of non compliance with Conditions of Sold goods and Conditions of Price</a:t>
            </a:r>
          </a:p>
          <a:p>
            <a:pPr>
              <a:buNone/>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ISLAMIC SALE CONTRACT</a:t>
            </a:r>
            <a:endParaRPr lang="en-US" dirty="0"/>
          </a:p>
        </p:txBody>
      </p:sp>
      <p:sp>
        <p:nvSpPr>
          <p:cNvPr id="3" name="Content Placeholder 2"/>
          <p:cNvSpPr>
            <a:spLocks noGrp="1"/>
          </p:cNvSpPr>
          <p:nvPr>
            <p:ph idx="1"/>
          </p:nvPr>
        </p:nvSpPr>
        <p:spPr/>
        <p:txBody>
          <a:bodyPr/>
          <a:lstStyle/>
          <a:p>
            <a:pPr>
              <a:lnSpc>
                <a:spcPct val="90000"/>
              </a:lnSpc>
              <a:buFontTx/>
              <a:buNone/>
            </a:pPr>
            <a:r>
              <a:rPr lang="en-US" sz="2800" dirty="0" smtClean="0"/>
              <a:t>EXISTING SALE BUT VOID DUE TO DEFECT ( </a:t>
            </a:r>
            <a:r>
              <a:rPr lang="en-US" sz="2800" i="1" dirty="0" smtClean="0"/>
              <a:t>BAI FASID</a:t>
            </a:r>
            <a:r>
              <a:rPr lang="en-US" sz="2800" dirty="0" smtClean="0"/>
              <a:t> )</a:t>
            </a:r>
          </a:p>
          <a:p>
            <a:pPr lvl="1">
              <a:lnSpc>
                <a:spcPct val="90000"/>
              </a:lnSpc>
            </a:pPr>
            <a:r>
              <a:rPr lang="en-US" sz="2400" dirty="0" smtClean="0"/>
              <a:t>the subject matter should not be possessed by the buyer</a:t>
            </a:r>
          </a:p>
          <a:p>
            <a:pPr lvl="1">
              <a:lnSpc>
                <a:spcPct val="90000"/>
              </a:lnSpc>
            </a:pPr>
            <a:r>
              <a:rPr lang="en-US" sz="2400" dirty="0" smtClean="0"/>
              <a:t>if possessed  with the consent of the seller, title or ownership will be passed to the buyer but usage of subject matter will be impermissible</a:t>
            </a:r>
          </a:p>
          <a:p>
            <a:pPr lvl="1">
              <a:lnSpc>
                <a:spcPct val="90000"/>
              </a:lnSpc>
            </a:pPr>
            <a:r>
              <a:rPr lang="en-US" sz="2400" dirty="0" smtClean="0"/>
              <a:t>Buyer must return the goods to the seller</a:t>
            </a:r>
          </a:p>
          <a:p>
            <a:pPr lvl="1">
              <a:lnSpc>
                <a:spcPct val="90000"/>
              </a:lnSpc>
            </a:pPr>
            <a:r>
              <a:rPr lang="en-US" sz="2400" dirty="0" smtClean="0"/>
              <a:t>However if the defect is rectified the sale becomes valid</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ISLAMIC SALE CONTRACT</a:t>
            </a:r>
            <a:endParaRPr lang="en-US" dirty="0"/>
          </a:p>
        </p:txBody>
      </p:sp>
      <p:sp>
        <p:nvSpPr>
          <p:cNvPr id="3" name="Content Placeholder 2"/>
          <p:cNvSpPr>
            <a:spLocks noGrp="1"/>
          </p:cNvSpPr>
          <p:nvPr>
            <p:ph idx="1"/>
          </p:nvPr>
        </p:nvSpPr>
        <p:spPr/>
        <p:txBody>
          <a:bodyPr/>
          <a:lstStyle/>
          <a:p>
            <a:pPr>
              <a:buFontTx/>
              <a:buNone/>
            </a:pPr>
            <a:r>
              <a:rPr lang="en-US" dirty="0" smtClean="0"/>
              <a:t>VALID BUT DISLIKED SALE ( </a:t>
            </a:r>
            <a:r>
              <a:rPr lang="en-US" i="1" dirty="0" smtClean="0"/>
              <a:t>BAI MAKROOH )</a:t>
            </a:r>
          </a:p>
          <a:p>
            <a:pPr lvl="1">
              <a:lnSpc>
                <a:spcPct val="110000"/>
              </a:lnSpc>
            </a:pPr>
            <a:r>
              <a:rPr lang="en-US" dirty="0" smtClean="0"/>
              <a:t>sale is valid but not liked due to certain conditions like:</a:t>
            </a:r>
            <a:endParaRPr lang="en-US" i="1" dirty="0" smtClean="0"/>
          </a:p>
          <a:p>
            <a:pPr lvl="2">
              <a:lnSpc>
                <a:spcPct val="110000"/>
              </a:lnSpc>
            </a:pPr>
            <a:r>
              <a:rPr lang="en-US" dirty="0" smtClean="0"/>
              <a:t>sale after </a:t>
            </a:r>
            <a:r>
              <a:rPr lang="en-US" dirty="0" err="1" smtClean="0"/>
              <a:t>Juma</a:t>
            </a:r>
            <a:r>
              <a:rPr lang="en-US" dirty="0" smtClean="0"/>
              <a:t> Azan</a:t>
            </a:r>
          </a:p>
          <a:p>
            <a:pPr lvl="2">
              <a:lnSpc>
                <a:spcPct val="110000"/>
              </a:lnSpc>
            </a:pPr>
            <a:r>
              <a:rPr lang="en-US" dirty="0" smtClean="0"/>
              <a:t>sale after hoarding</a:t>
            </a:r>
          </a:p>
          <a:p>
            <a:pPr lvl="2">
              <a:lnSpc>
                <a:spcPct val="110000"/>
              </a:lnSpc>
            </a:pPr>
            <a:r>
              <a:rPr lang="en-US" dirty="0" smtClean="0"/>
              <a:t>sale by intervention of a third party while two are negotiating</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lstStyle/>
          <a:p>
            <a:r>
              <a:rPr lang="en-US" dirty="0" smtClean="0"/>
              <a:t>CONTRACT IN ISLAM</a:t>
            </a:r>
            <a:endParaRPr lang="en-US" dirty="0"/>
          </a:p>
        </p:txBody>
      </p:sp>
      <p:sp>
        <p:nvSpPr>
          <p:cNvPr id="4" name="Text Box 6"/>
          <p:cNvSpPr txBox="1">
            <a:spLocks noChangeArrowheads="1"/>
          </p:cNvSpPr>
          <p:nvPr/>
        </p:nvSpPr>
        <p:spPr bwMode="auto">
          <a:xfrm>
            <a:off x="1295400" y="3275012"/>
            <a:ext cx="1646237" cy="835025"/>
          </a:xfrm>
          <a:prstGeom prst="rect">
            <a:avLst/>
          </a:prstGeom>
          <a:noFill/>
          <a:ln w="12700">
            <a:solidFill>
              <a:schemeClr val="tx2"/>
            </a:solidFill>
            <a:miter lim="800000"/>
            <a:headEnd/>
            <a:tailEnd/>
          </a:ln>
        </p:spPr>
        <p:txBody>
          <a:bodyPr wrap="none">
            <a:spAutoFit/>
          </a:bodyPr>
          <a:lstStyle/>
          <a:p>
            <a:pPr algn="ctr"/>
            <a:r>
              <a:rPr lang="en-US" b="1" dirty="0">
                <a:solidFill>
                  <a:srgbClr val="ECF800"/>
                </a:solidFill>
              </a:rPr>
              <a:t>SUBJECT </a:t>
            </a:r>
          </a:p>
          <a:p>
            <a:pPr algn="ctr"/>
            <a:r>
              <a:rPr lang="en-US" b="1" dirty="0">
                <a:solidFill>
                  <a:srgbClr val="ECF800"/>
                </a:solidFill>
              </a:rPr>
              <a:t>MATTER</a:t>
            </a:r>
          </a:p>
        </p:txBody>
      </p:sp>
      <p:sp>
        <p:nvSpPr>
          <p:cNvPr id="5" name="Text Box 5"/>
          <p:cNvSpPr txBox="1">
            <a:spLocks noChangeArrowheads="1"/>
          </p:cNvSpPr>
          <p:nvPr/>
        </p:nvSpPr>
        <p:spPr bwMode="auto">
          <a:xfrm>
            <a:off x="3657600" y="2133600"/>
            <a:ext cx="2438400" cy="531812"/>
          </a:xfrm>
          <a:prstGeom prst="rect">
            <a:avLst/>
          </a:prstGeom>
          <a:noFill/>
          <a:ln w="12700">
            <a:solidFill>
              <a:schemeClr val="tx2"/>
            </a:solidFill>
            <a:miter lim="800000"/>
            <a:headEnd/>
            <a:tailEnd/>
          </a:ln>
        </p:spPr>
        <p:txBody>
          <a:bodyPr>
            <a:spAutoFit/>
          </a:bodyPr>
          <a:lstStyle/>
          <a:p>
            <a:pPr algn="ctr">
              <a:spcBef>
                <a:spcPct val="50000"/>
              </a:spcBef>
            </a:pPr>
            <a:r>
              <a:rPr lang="en-US" sz="2800" dirty="0">
                <a:solidFill>
                  <a:srgbClr val="ECF800"/>
                </a:solidFill>
              </a:rPr>
              <a:t>CONTRACT</a:t>
            </a:r>
          </a:p>
        </p:txBody>
      </p:sp>
      <p:sp>
        <p:nvSpPr>
          <p:cNvPr id="7" name="Text Box 7"/>
          <p:cNvSpPr txBox="1">
            <a:spLocks noChangeArrowheads="1"/>
          </p:cNvSpPr>
          <p:nvPr/>
        </p:nvSpPr>
        <p:spPr bwMode="auto">
          <a:xfrm>
            <a:off x="3429000" y="3427412"/>
            <a:ext cx="2570163" cy="469900"/>
          </a:xfrm>
          <a:prstGeom prst="rect">
            <a:avLst/>
          </a:prstGeom>
          <a:noFill/>
          <a:ln w="12700">
            <a:solidFill>
              <a:schemeClr val="tx2"/>
            </a:solidFill>
            <a:miter lim="800000"/>
            <a:headEnd/>
            <a:tailEnd/>
          </a:ln>
        </p:spPr>
        <p:txBody>
          <a:bodyPr wrap="none">
            <a:spAutoFit/>
          </a:bodyPr>
          <a:lstStyle/>
          <a:p>
            <a:r>
              <a:rPr lang="en-US" b="1" dirty="0" smtClean="0">
                <a:solidFill>
                  <a:srgbClr val="ECF800"/>
                </a:solidFill>
              </a:rPr>
              <a:t>CONTRACTORS</a:t>
            </a:r>
            <a:endParaRPr lang="en-US" b="1" dirty="0">
              <a:solidFill>
                <a:srgbClr val="ECF800"/>
              </a:solidFill>
            </a:endParaRPr>
          </a:p>
        </p:txBody>
      </p:sp>
      <p:sp>
        <p:nvSpPr>
          <p:cNvPr id="8" name="Text Box 8"/>
          <p:cNvSpPr txBox="1">
            <a:spLocks noChangeArrowheads="1"/>
          </p:cNvSpPr>
          <p:nvPr/>
        </p:nvSpPr>
        <p:spPr bwMode="auto">
          <a:xfrm>
            <a:off x="6324600" y="3290887"/>
            <a:ext cx="2254250" cy="835025"/>
          </a:xfrm>
          <a:prstGeom prst="rect">
            <a:avLst/>
          </a:prstGeom>
          <a:noFill/>
          <a:ln w="12700">
            <a:solidFill>
              <a:schemeClr val="tx2"/>
            </a:solidFill>
            <a:miter lim="800000"/>
            <a:headEnd/>
            <a:tailEnd/>
          </a:ln>
        </p:spPr>
        <p:txBody>
          <a:bodyPr wrap="none">
            <a:spAutoFit/>
          </a:bodyPr>
          <a:lstStyle/>
          <a:p>
            <a:pPr algn="ctr"/>
            <a:r>
              <a:rPr lang="en-US" b="1" dirty="0">
                <a:solidFill>
                  <a:srgbClr val="ECF800"/>
                </a:solidFill>
              </a:rPr>
              <a:t>WORDING OF</a:t>
            </a:r>
          </a:p>
          <a:p>
            <a:pPr algn="ctr"/>
            <a:r>
              <a:rPr lang="en-US" b="1" dirty="0">
                <a:solidFill>
                  <a:srgbClr val="ECF800"/>
                </a:solidFill>
              </a:rPr>
              <a:t>CONTRACT</a:t>
            </a:r>
          </a:p>
        </p:txBody>
      </p:sp>
      <p:sp>
        <p:nvSpPr>
          <p:cNvPr id="9" name="Text Box 12"/>
          <p:cNvSpPr txBox="1">
            <a:spLocks noChangeArrowheads="1"/>
          </p:cNvSpPr>
          <p:nvPr/>
        </p:nvSpPr>
        <p:spPr bwMode="auto">
          <a:xfrm>
            <a:off x="1295400" y="4572000"/>
            <a:ext cx="1708150" cy="835025"/>
          </a:xfrm>
          <a:prstGeom prst="rect">
            <a:avLst/>
          </a:prstGeom>
          <a:noFill/>
          <a:ln w="12700">
            <a:solidFill>
              <a:schemeClr val="tx2"/>
            </a:solidFill>
            <a:miter lim="800000"/>
            <a:headEnd/>
            <a:tailEnd/>
          </a:ln>
        </p:spPr>
        <p:txBody>
          <a:bodyPr wrap="none">
            <a:spAutoFit/>
          </a:bodyPr>
          <a:lstStyle/>
          <a:p>
            <a:pPr>
              <a:buFontTx/>
              <a:buChar char="•"/>
            </a:pPr>
            <a:r>
              <a:rPr lang="en-US" b="1" dirty="0">
                <a:solidFill>
                  <a:srgbClr val="ECF800"/>
                </a:solidFill>
              </a:rPr>
              <a:t>Specified </a:t>
            </a:r>
          </a:p>
          <a:p>
            <a:pPr>
              <a:buFontTx/>
              <a:buChar char="•"/>
            </a:pPr>
            <a:r>
              <a:rPr lang="en-US" b="1" dirty="0">
                <a:solidFill>
                  <a:srgbClr val="ECF800"/>
                </a:solidFill>
              </a:rPr>
              <a:t>Quantified</a:t>
            </a:r>
          </a:p>
        </p:txBody>
      </p:sp>
      <p:sp>
        <p:nvSpPr>
          <p:cNvPr id="10" name="Text Box 13"/>
          <p:cNvSpPr txBox="1">
            <a:spLocks noChangeArrowheads="1"/>
          </p:cNvSpPr>
          <p:nvPr/>
        </p:nvSpPr>
        <p:spPr bwMode="auto">
          <a:xfrm>
            <a:off x="3505200" y="4437062"/>
            <a:ext cx="2198688" cy="1200150"/>
          </a:xfrm>
          <a:prstGeom prst="rect">
            <a:avLst/>
          </a:prstGeom>
          <a:noFill/>
          <a:ln w="12700">
            <a:solidFill>
              <a:schemeClr val="tx2"/>
            </a:solidFill>
            <a:miter lim="800000"/>
            <a:headEnd/>
            <a:tailEnd/>
          </a:ln>
        </p:spPr>
        <p:txBody>
          <a:bodyPr wrap="none">
            <a:spAutoFit/>
          </a:bodyPr>
          <a:lstStyle/>
          <a:p>
            <a:pPr>
              <a:buFontTx/>
              <a:buChar char="•"/>
            </a:pPr>
            <a:r>
              <a:rPr lang="en-US" b="1" dirty="0">
                <a:solidFill>
                  <a:srgbClr val="ECF800"/>
                </a:solidFill>
              </a:rPr>
              <a:t>Non-restricted</a:t>
            </a:r>
          </a:p>
          <a:p>
            <a:pPr>
              <a:buFontTx/>
              <a:buChar char="•"/>
            </a:pPr>
            <a:r>
              <a:rPr lang="en-US" b="1" dirty="0">
                <a:solidFill>
                  <a:srgbClr val="ECF800"/>
                </a:solidFill>
              </a:rPr>
              <a:t>Sane</a:t>
            </a:r>
          </a:p>
          <a:p>
            <a:pPr>
              <a:buFontTx/>
              <a:buChar char="•"/>
            </a:pPr>
            <a:r>
              <a:rPr lang="en-US" b="1" dirty="0">
                <a:solidFill>
                  <a:srgbClr val="ECF800"/>
                </a:solidFill>
              </a:rPr>
              <a:t>Mature</a:t>
            </a:r>
          </a:p>
        </p:txBody>
      </p:sp>
      <p:sp>
        <p:nvSpPr>
          <p:cNvPr id="11" name="Text Box 14"/>
          <p:cNvSpPr txBox="1">
            <a:spLocks noChangeArrowheads="1"/>
          </p:cNvSpPr>
          <p:nvPr/>
        </p:nvSpPr>
        <p:spPr bwMode="auto">
          <a:xfrm>
            <a:off x="6324600" y="4418012"/>
            <a:ext cx="2405063" cy="1200150"/>
          </a:xfrm>
          <a:prstGeom prst="rect">
            <a:avLst/>
          </a:prstGeom>
          <a:noFill/>
          <a:ln w="12700">
            <a:solidFill>
              <a:schemeClr val="tx2"/>
            </a:solidFill>
            <a:miter lim="800000"/>
            <a:headEnd/>
            <a:tailEnd/>
          </a:ln>
        </p:spPr>
        <p:txBody>
          <a:bodyPr wrap="none">
            <a:spAutoFit/>
          </a:bodyPr>
          <a:lstStyle/>
          <a:p>
            <a:pPr>
              <a:buFontTx/>
              <a:buChar char="•"/>
            </a:pPr>
            <a:r>
              <a:rPr lang="en-US" b="1" dirty="0">
                <a:solidFill>
                  <a:srgbClr val="ECF800"/>
                </a:solidFill>
              </a:rPr>
              <a:t>Present</a:t>
            </a:r>
          </a:p>
          <a:p>
            <a:pPr>
              <a:buFontTx/>
              <a:buChar char="•"/>
            </a:pPr>
            <a:r>
              <a:rPr lang="en-US" b="1" dirty="0">
                <a:solidFill>
                  <a:srgbClr val="ECF800"/>
                </a:solidFill>
              </a:rPr>
              <a:t>Unconditional</a:t>
            </a:r>
          </a:p>
          <a:p>
            <a:pPr>
              <a:buFontTx/>
              <a:buChar char="•"/>
            </a:pPr>
            <a:r>
              <a:rPr lang="en-US" b="1" dirty="0">
                <a:solidFill>
                  <a:srgbClr val="ECF800"/>
                </a:solidFill>
              </a:rPr>
              <a:t>Non- contingent</a:t>
            </a:r>
          </a:p>
        </p:txBody>
      </p:sp>
      <p:sp>
        <p:nvSpPr>
          <p:cNvPr id="12" name="Line 16"/>
          <p:cNvSpPr>
            <a:spLocks noChangeShapeType="1"/>
          </p:cNvSpPr>
          <p:nvPr/>
        </p:nvSpPr>
        <p:spPr bwMode="auto">
          <a:xfrm>
            <a:off x="2362200" y="2970212"/>
            <a:ext cx="5638800" cy="0"/>
          </a:xfrm>
          <a:prstGeom prst="line">
            <a:avLst/>
          </a:prstGeom>
          <a:noFill/>
          <a:ln w="12700">
            <a:solidFill>
              <a:schemeClr val="tx1"/>
            </a:solidFill>
            <a:round/>
            <a:headEnd/>
            <a:tailEnd/>
          </a:ln>
        </p:spPr>
        <p:txBody>
          <a:bodyPr/>
          <a:lstStyle/>
          <a:p>
            <a:endParaRPr lang="en-US"/>
          </a:p>
        </p:txBody>
      </p:sp>
      <p:sp>
        <p:nvSpPr>
          <p:cNvPr id="13" name="Line 17"/>
          <p:cNvSpPr>
            <a:spLocks noChangeShapeType="1"/>
          </p:cNvSpPr>
          <p:nvPr/>
        </p:nvSpPr>
        <p:spPr bwMode="auto">
          <a:xfrm>
            <a:off x="4800600" y="2665412"/>
            <a:ext cx="0" cy="304800"/>
          </a:xfrm>
          <a:prstGeom prst="line">
            <a:avLst/>
          </a:prstGeom>
          <a:noFill/>
          <a:ln w="12700">
            <a:solidFill>
              <a:schemeClr val="tx1"/>
            </a:solidFill>
            <a:round/>
            <a:headEnd/>
            <a:tailEnd type="triangle" w="med" len="med"/>
          </a:ln>
        </p:spPr>
        <p:txBody>
          <a:bodyPr/>
          <a:lstStyle/>
          <a:p>
            <a:endParaRPr lang="en-US"/>
          </a:p>
        </p:txBody>
      </p:sp>
      <p:sp>
        <p:nvSpPr>
          <p:cNvPr id="14" name="Line 19"/>
          <p:cNvSpPr>
            <a:spLocks noChangeShapeType="1"/>
          </p:cNvSpPr>
          <p:nvPr/>
        </p:nvSpPr>
        <p:spPr bwMode="auto">
          <a:xfrm>
            <a:off x="4800600" y="2970212"/>
            <a:ext cx="0" cy="457200"/>
          </a:xfrm>
          <a:prstGeom prst="line">
            <a:avLst/>
          </a:prstGeom>
          <a:noFill/>
          <a:ln w="12700">
            <a:solidFill>
              <a:schemeClr val="tx1"/>
            </a:solidFill>
            <a:round/>
            <a:headEnd/>
            <a:tailEnd type="triangle" w="med" len="med"/>
          </a:ln>
        </p:spPr>
        <p:txBody>
          <a:bodyPr/>
          <a:lstStyle/>
          <a:p>
            <a:endParaRPr lang="en-US"/>
          </a:p>
        </p:txBody>
      </p:sp>
      <p:sp>
        <p:nvSpPr>
          <p:cNvPr id="15" name="Line 18"/>
          <p:cNvSpPr>
            <a:spLocks noChangeShapeType="1"/>
          </p:cNvSpPr>
          <p:nvPr/>
        </p:nvSpPr>
        <p:spPr bwMode="auto">
          <a:xfrm>
            <a:off x="2362200" y="2970212"/>
            <a:ext cx="0" cy="304800"/>
          </a:xfrm>
          <a:prstGeom prst="line">
            <a:avLst/>
          </a:prstGeom>
          <a:noFill/>
          <a:ln w="12700">
            <a:solidFill>
              <a:schemeClr val="tx1"/>
            </a:solidFill>
            <a:round/>
            <a:headEnd/>
            <a:tailEnd type="triangle" w="med" len="med"/>
          </a:ln>
        </p:spPr>
        <p:txBody>
          <a:bodyPr/>
          <a:lstStyle/>
          <a:p>
            <a:endParaRPr lang="en-US"/>
          </a:p>
        </p:txBody>
      </p:sp>
      <p:sp>
        <p:nvSpPr>
          <p:cNvPr id="16" name="Line 20"/>
          <p:cNvSpPr>
            <a:spLocks noChangeShapeType="1"/>
          </p:cNvSpPr>
          <p:nvPr/>
        </p:nvSpPr>
        <p:spPr bwMode="auto">
          <a:xfrm>
            <a:off x="8001000" y="2970212"/>
            <a:ext cx="0" cy="304800"/>
          </a:xfrm>
          <a:prstGeom prst="line">
            <a:avLst/>
          </a:prstGeom>
          <a:noFill/>
          <a:ln w="12700">
            <a:solidFill>
              <a:schemeClr val="tx1"/>
            </a:solidFill>
            <a:round/>
            <a:headEnd/>
            <a:tailEnd type="triangle" w="med" len="med"/>
          </a:ln>
        </p:spPr>
        <p:txBody>
          <a:bodyPr/>
          <a:lstStyle/>
          <a:p>
            <a:endParaRPr lang="en-US"/>
          </a:p>
        </p:txBody>
      </p:sp>
      <p:sp>
        <p:nvSpPr>
          <p:cNvPr id="17" name="Line 24"/>
          <p:cNvSpPr>
            <a:spLocks noChangeShapeType="1"/>
          </p:cNvSpPr>
          <p:nvPr/>
        </p:nvSpPr>
        <p:spPr bwMode="auto">
          <a:xfrm>
            <a:off x="2133600" y="4114800"/>
            <a:ext cx="0" cy="457200"/>
          </a:xfrm>
          <a:prstGeom prst="line">
            <a:avLst/>
          </a:prstGeom>
          <a:noFill/>
          <a:ln w="12700">
            <a:solidFill>
              <a:schemeClr val="tx1"/>
            </a:solidFill>
            <a:round/>
            <a:headEnd/>
            <a:tailEnd type="triangle" w="med" len="med"/>
          </a:ln>
        </p:spPr>
        <p:txBody>
          <a:bodyPr/>
          <a:lstStyle/>
          <a:p>
            <a:endParaRPr lang="en-US"/>
          </a:p>
        </p:txBody>
      </p:sp>
      <p:sp>
        <p:nvSpPr>
          <p:cNvPr id="18" name="Line 25"/>
          <p:cNvSpPr>
            <a:spLocks noChangeShapeType="1"/>
          </p:cNvSpPr>
          <p:nvPr/>
        </p:nvSpPr>
        <p:spPr bwMode="auto">
          <a:xfrm>
            <a:off x="4800600" y="3884612"/>
            <a:ext cx="0" cy="533400"/>
          </a:xfrm>
          <a:prstGeom prst="line">
            <a:avLst/>
          </a:prstGeom>
          <a:noFill/>
          <a:ln w="12700">
            <a:solidFill>
              <a:schemeClr val="tx1"/>
            </a:solidFill>
            <a:round/>
            <a:headEnd/>
            <a:tailEnd type="triangle" w="med" len="med"/>
          </a:ln>
        </p:spPr>
        <p:txBody>
          <a:bodyPr/>
          <a:lstStyle/>
          <a:p>
            <a:endParaRPr lang="en-US"/>
          </a:p>
        </p:txBody>
      </p:sp>
      <p:sp>
        <p:nvSpPr>
          <p:cNvPr id="19" name="Line 26"/>
          <p:cNvSpPr>
            <a:spLocks noChangeShapeType="1"/>
          </p:cNvSpPr>
          <p:nvPr/>
        </p:nvSpPr>
        <p:spPr bwMode="auto">
          <a:xfrm>
            <a:off x="8001000" y="4113212"/>
            <a:ext cx="0" cy="304800"/>
          </a:xfrm>
          <a:prstGeom prst="line">
            <a:avLst/>
          </a:prstGeom>
          <a:noFill/>
          <a:ln w="12700">
            <a:solidFill>
              <a:schemeClr val="tx1"/>
            </a:solidFill>
            <a:round/>
            <a:headEnd/>
            <a:tailEnd type="triangle" w="med" len="med"/>
          </a:ln>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CONTRACT IN ISLAM</a:t>
            </a:r>
            <a:endParaRPr lang="en-US" dirty="0"/>
          </a:p>
        </p:txBody>
      </p:sp>
      <p:sp>
        <p:nvSpPr>
          <p:cNvPr id="3" name="Content Placeholder 2"/>
          <p:cNvSpPr>
            <a:spLocks noGrp="1"/>
          </p:cNvSpPr>
          <p:nvPr>
            <p:ph idx="1"/>
          </p:nvPr>
        </p:nvSpPr>
        <p:spPr/>
        <p:txBody>
          <a:bodyPr>
            <a:normAutofit fontScale="85000" lnSpcReduction="20000"/>
          </a:bodyPr>
          <a:lstStyle/>
          <a:p>
            <a:pPr marL="609600" indent="-609600" algn="just">
              <a:lnSpc>
                <a:spcPct val="90000"/>
              </a:lnSpc>
              <a:buFontTx/>
              <a:buNone/>
            </a:pPr>
            <a:r>
              <a:rPr lang="en-US" sz="3600" dirty="0" smtClean="0">
                <a:cs typeface="Times New Roman" pitchFamily="16" charset="0"/>
              </a:rPr>
              <a:t>CONDITIONAL CONTRACTS:</a:t>
            </a:r>
          </a:p>
          <a:p>
            <a:pPr marL="609600" indent="-609600" algn="just">
              <a:lnSpc>
                <a:spcPct val="90000"/>
              </a:lnSpc>
              <a:buFontTx/>
              <a:buNone/>
            </a:pPr>
            <a:endParaRPr lang="en-US" sz="3600" dirty="0" smtClean="0">
              <a:cs typeface="Times New Roman" pitchFamily="16" charset="0"/>
            </a:endParaRPr>
          </a:p>
          <a:p>
            <a:pPr marL="609600" indent="-609600" algn="just">
              <a:lnSpc>
                <a:spcPct val="90000"/>
              </a:lnSpc>
              <a:buFontTx/>
              <a:buAutoNum type="arabicPeriod"/>
            </a:pPr>
            <a:r>
              <a:rPr lang="en-US" dirty="0" smtClean="0">
                <a:solidFill>
                  <a:schemeClr val="tx1"/>
                </a:solidFill>
                <a:cs typeface="Times New Roman" pitchFamily="16" charset="0"/>
              </a:rPr>
              <a:t>A condition, which is not against the contract, is a valid condition. </a:t>
            </a:r>
          </a:p>
          <a:p>
            <a:pPr marL="609600" indent="-609600" algn="just">
              <a:lnSpc>
                <a:spcPct val="90000"/>
              </a:lnSpc>
              <a:buFontTx/>
              <a:buNone/>
            </a:pPr>
            <a:r>
              <a:rPr lang="en-US" dirty="0" smtClean="0">
                <a:solidFill>
                  <a:schemeClr val="tx1"/>
                </a:solidFill>
                <a:cs typeface="Times New Roman" pitchFamily="16" charset="0"/>
              </a:rPr>
              <a:t>	</a:t>
            </a:r>
            <a:r>
              <a:rPr lang="en-US" i="1" dirty="0" smtClean="0">
                <a:solidFill>
                  <a:schemeClr val="tx1"/>
                </a:solidFill>
                <a:cs typeface="Times New Roman" pitchFamily="16" charset="0"/>
              </a:rPr>
              <a:t>For example a condition of free delivery to buyer’s premises.</a:t>
            </a:r>
          </a:p>
          <a:p>
            <a:pPr marL="609600" indent="-609600" algn="just">
              <a:lnSpc>
                <a:spcPct val="90000"/>
              </a:lnSpc>
              <a:buFontTx/>
              <a:buAutoNum type="arabicPeriod"/>
            </a:pPr>
            <a:endParaRPr lang="en-US" i="1" dirty="0" smtClean="0">
              <a:solidFill>
                <a:schemeClr val="tx1"/>
              </a:solidFill>
              <a:cs typeface="Times New Roman" pitchFamily="16" charset="0"/>
            </a:endParaRPr>
          </a:p>
          <a:p>
            <a:pPr marL="609600" indent="-609600" algn="just">
              <a:lnSpc>
                <a:spcPct val="90000"/>
              </a:lnSpc>
              <a:buFontTx/>
              <a:buNone/>
            </a:pPr>
            <a:r>
              <a:rPr lang="en-US" dirty="0" smtClean="0">
                <a:solidFill>
                  <a:schemeClr val="tx1"/>
                </a:solidFill>
                <a:cs typeface="Times New Roman" pitchFamily="16" charset="0"/>
              </a:rPr>
              <a:t>2.	A condition, which seems to be against the contract, but it is in the market practice, is not void, if its voidness is not proved with the clear injunctions of the Holy Quran and Sunnah. </a:t>
            </a:r>
          </a:p>
          <a:p>
            <a:pPr marL="609600" indent="-609600" algn="just">
              <a:lnSpc>
                <a:spcPct val="90000"/>
              </a:lnSpc>
              <a:buFontTx/>
              <a:buNone/>
            </a:pPr>
            <a:r>
              <a:rPr lang="en-US" dirty="0" smtClean="0">
                <a:solidFill>
                  <a:schemeClr val="tx1"/>
                </a:solidFill>
                <a:cs typeface="Times New Roman" pitchFamily="16" charset="0"/>
              </a:rPr>
              <a:t>	</a:t>
            </a:r>
            <a:r>
              <a:rPr lang="en-US" i="1" dirty="0" smtClean="0">
                <a:solidFill>
                  <a:schemeClr val="tx1"/>
                </a:solidFill>
                <a:cs typeface="Times New Roman" pitchFamily="16" charset="0"/>
              </a:rPr>
              <a:t>For example a condition that the seller will provide  five-year guarantee and one year free service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CONTRACT IN ISLAM</a:t>
            </a:r>
            <a:endParaRPr lang="en-US" dirty="0"/>
          </a:p>
        </p:txBody>
      </p:sp>
      <p:sp>
        <p:nvSpPr>
          <p:cNvPr id="3" name="Content Placeholder 2"/>
          <p:cNvSpPr>
            <a:spLocks noGrp="1"/>
          </p:cNvSpPr>
          <p:nvPr>
            <p:ph idx="1"/>
          </p:nvPr>
        </p:nvSpPr>
        <p:spPr/>
        <p:txBody>
          <a:bodyPr>
            <a:normAutofit fontScale="85000" lnSpcReduction="20000"/>
          </a:bodyPr>
          <a:lstStyle/>
          <a:p>
            <a:pPr marL="609600" indent="-609600" algn="just">
              <a:lnSpc>
                <a:spcPct val="90000"/>
              </a:lnSpc>
              <a:buFontTx/>
              <a:buAutoNum type="arabicPeriod" startAt="3"/>
            </a:pPr>
            <a:r>
              <a:rPr lang="en-US" dirty="0" smtClean="0">
                <a:solidFill>
                  <a:schemeClr val="tx1"/>
                </a:solidFill>
                <a:cs typeface="Times New Roman" pitchFamily="16" charset="0"/>
              </a:rPr>
              <a:t>A condition that is against the contract and not in market practice but is in favor of one of the contractors or subject matter, the condition is void. </a:t>
            </a:r>
          </a:p>
          <a:p>
            <a:pPr marL="609600" indent="-609600" algn="just">
              <a:lnSpc>
                <a:spcPct val="90000"/>
              </a:lnSpc>
              <a:buFontTx/>
              <a:buNone/>
            </a:pPr>
            <a:r>
              <a:rPr lang="en-US" i="1" dirty="0" smtClean="0">
                <a:solidFill>
                  <a:schemeClr val="tx1"/>
                </a:solidFill>
                <a:cs typeface="Times New Roman" pitchFamily="16" charset="0"/>
              </a:rPr>
              <a:t>	For example if ‘A’ sells a car with a condition that will use it on a fixed date every month, this contract will be void he. </a:t>
            </a:r>
          </a:p>
          <a:p>
            <a:pPr marL="609600" indent="-609600" algn="just">
              <a:lnSpc>
                <a:spcPct val="90000"/>
              </a:lnSpc>
              <a:buFontTx/>
              <a:buNone/>
            </a:pPr>
            <a:endParaRPr lang="en-US" i="1" dirty="0" smtClean="0">
              <a:solidFill>
                <a:schemeClr val="tx1"/>
              </a:solidFill>
              <a:cs typeface="Times New Roman" pitchFamily="16" charset="0"/>
            </a:endParaRPr>
          </a:p>
          <a:p>
            <a:pPr marL="609600" indent="-609600" algn="just">
              <a:lnSpc>
                <a:spcPct val="90000"/>
              </a:lnSpc>
              <a:buFontTx/>
              <a:buNone/>
            </a:pPr>
            <a:r>
              <a:rPr lang="en-US" dirty="0" smtClean="0">
                <a:solidFill>
                  <a:schemeClr val="tx1"/>
                </a:solidFill>
                <a:cs typeface="Times New Roman" pitchFamily="16" charset="0"/>
              </a:rPr>
              <a:t>4.	A condition, which is against the contract, not in the market practice and not in favor of any contractor, that is not a void condition. </a:t>
            </a:r>
          </a:p>
          <a:p>
            <a:pPr marL="609600" indent="-609600">
              <a:lnSpc>
                <a:spcPct val="90000"/>
              </a:lnSpc>
              <a:buFontTx/>
              <a:buNone/>
            </a:pPr>
            <a:r>
              <a:rPr lang="en-US" dirty="0" smtClean="0">
                <a:solidFill>
                  <a:schemeClr val="tx1"/>
                </a:solidFill>
              </a:rPr>
              <a:t>	</a:t>
            </a:r>
            <a:r>
              <a:rPr lang="en-US" i="1" dirty="0" smtClean="0">
                <a:solidFill>
                  <a:schemeClr val="tx1"/>
                </a:solidFill>
              </a:rPr>
              <a:t>For example if both A and B decide to give to charity, a certain percentage of both subject matter and consideration, upon completion of sale.</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CONTRACT IN ISLAM</a:t>
            </a:r>
            <a:endParaRPr lang="en-US" dirty="0"/>
          </a:p>
        </p:txBody>
      </p:sp>
      <p:sp>
        <p:nvSpPr>
          <p:cNvPr id="3" name="Content Placeholder 2"/>
          <p:cNvSpPr>
            <a:spLocks noGrp="1"/>
          </p:cNvSpPr>
          <p:nvPr>
            <p:ph idx="1"/>
          </p:nvPr>
        </p:nvSpPr>
        <p:spPr/>
        <p:txBody>
          <a:bodyPr>
            <a:normAutofit fontScale="92500" lnSpcReduction="10000"/>
          </a:bodyPr>
          <a:lstStyle/>
          <a:p>
            <a:pPr algn="just">
              <a:buFontTx/>
              <a:buNone/>
            </a:pPr>
            <a:r>
              <a:rPr lang="en-US" dirty="0" smtClean="0">
                <a:cs typeface="Times New Roman" pitchFamily="16" charset="0"/>
              </a:rPr>
              <a:t>VOID CONDITIONS AND VOID CONTRACTS:</a:t>
            </a:r>
          </a:p>
          <a:p>
            <a:pPr algn="just"/>
            <a:r>
              <a:rPr lang="en-US" dirty="0" smtClean="0">
                <a:solidFill>
                  <a:schemeClr val="tx1"/>
                </a:solidFill>
                <a:cs typeface="Times New Roman" pitchFamily="16" charset="0"/>
              </a:rPr>
              <a:t>The contracts of compensation </a:t>
            </a:r>
            <a:r>
              <a:rPr lang="en-US" dirty="0" smtClean="0">
                <a:cs typeface="Times New Roman" pitchFamily="16" charset="0"/>
              </a:rPr>
              <a:t>(</a:t>
            </a:r>
            <a:r>
              <a:rPr lang="en-US" dirty="0" err="1" smtClean="0">
                <a:cs typeface="Times New Roman" pitchFamily="16" charset="0"/>
              </a:rPr>
              <a:t>Uqood</a:t>
            </a:r>
            <a:r>
              <a:rPr lang="en-US" dirty="0" smtClean="0">
                <a:cs typeface="Times New Roman" pitchFamily="16" charset="0"/>
              </a:rPr>
              <a:t> </a:t>
            </a:r>
            <a:r>
              <a:rPr lang="en-US" dirty="0" err="1" smtClean="0">
                <a:cs typeface="Times New Roman" pitchFamily="16" charset="0"/>
              </a:rPr>
              <a:t>Muawadha</a:t>
            </a:r>
            <a:r>
              <a:rPr lang="en-US" dirty="0" smtClean="0">
                <a:cs typeface="Times New Roman" pitchFamily="16" charset="0"/>
              </a:rPr>
              <a:t>)</a:t>
            </a:r>
            <a:r>
              <a:rPr lang="en-US" dirty="0" smtClean="0">
                <a:solidFill>
                  <a:schemeClr val="tx1"/>
                </a:solidFill>
                <a:cs typeface="Times New Roman" pitchFamily="16" charset="0"/>
              </a:rPr>
              <a:t> like sale, purchase, lease agreements become void by putting void condition. </a:t>
            </a:r>
          </a:p>
          <a:p>
            <a:pPr algn="just">
              <a:buFontTx/>
              <a:buNone/>
            </a:pPr>
            <a:endParaRPr lang="en-US" dirty="0" smtClean="0">
              <a:solidFill>
                <a:schemeClr val="tx1"/>
              </a:solidFill>
              <a:cs typeface="Times New Roman" pitchFamily="16" charset="0"/>
            </a:endParaRPr>
          </a:p>
          <a:p>
            <a:pPr algn="just"/>
            <a:r>
              <a:rPr lang="en-US" dirty="0" smtClean="0">
                <a:solidFill>
                  <a:schemeClr val="tx1"/>
                </a:solidFill>
                <a:cs typeface="Times New Roman" pitchFamily="16" charset="0"/>
              </a:rPr>
              <a:t>Non-compensatory (voluntary) agreements </a:t>
            </a:r>
            <a:r>
              <a:rPr lang="en-US" dirty="0" smtClean="0">
                <a:cs typeface="Times New Roman" pitchFamily="16" charset="0"/>
              </a:rPr>
              <a:t>(</a:t>
            </a:r>
            <a:r>
              <a:rPr lang="en-US" dirty="0" err="1" smtClean="0">
                <a:cs typeface="Times New Roman" pitchFamily="16" charset="0"/>
              </a:rPr>
              <a:t>Uqood</a:t>
            </a:r>
            <a:r>
              <a:rPr lang="en-US" dirty="0" smtClean="0">
                <a:cs typeface="Times New Roman" pitchFamily="16" charset="0"/>
              </a:rPr>
              <a:t> </a:t>
            </a:r>
            <a:r>
              <a:rPr lang="en-US" dirty="0" err="1" smtClean="0">
                <a:cs typeface="Times New Roman" pitchFamily="16" charset="0"/>
              </a:rPr>
              <a:t>Ghair</a:t>
            </a:r>
            <a:r>
              <a:rPr lang="en-US" dirty="0" smtClean="0">
                <a:cs typeface="Times New Roman" pitchFamily="16" charset="0"/>
              </a:rPr>
              <a:t> </a:t>
            </a:r>
            <a:r>
              <a:rPr lang="en-US" dirty="0" err="1" smtClean="0">
                <a:cs typeface="Times New Roman" pitchFamily="16" charset="0"/>
              </a:rPr>
              <a:t>Muawadha</a:t>
            </a:r>
            <a:r>
              <a:rPr lang="en-US" dirty="0" smtClean="0">
                <a:cs typeface="Times New Roman" pitchFamily="16" charset="0"/>
              </a:rPr>
              <a:t>)</a:t>
            </a:r>
            <a:r>
              <a:rPr lang="en-US" dirty="0" smtClean="0">
                <a:solidFill>
                  <a:schemeClr val="tx1"/>
                </a:solidFill>
                <a:cs typeface="Times New Roman" pitchFamily="16" charset="0"/>
              </a:rPr>
              <a:t> like contract of loan (</a:t>
            </a:r>
            <a:r>
              <a:rPr lang="en-US" dirty="0" err="1" smtClean="0">
                <a:solidFill>
                  <a:schemeClr val="tx1"/>
                </a:solidFill>
                <a:cs typeface="Times New Roman" pitchFamily="16" charset="0"/>
              </a:rPr>
              <a:t>Qard-ul-Hasan</a:t>
            </a:r>
            <a:r>
              <a:rPr lang="en-US" dirty="0" smtClean="0">
                <a:solidFill>
                  <a:schemeClr val="tx1"/>
                </a:solidFill>
                <a:cs typeface="Times New Roman" pitchFamily="16" charset="0"/>
              </a:rPr>
              <a:t>), do not become void because of void condition.  The void condition, however, becomes itself  ineffective. </a:t>
            </a:r>
            <a:endParaRPr lang="en-US" dirty="0" smtClean="0">
              <a:solidFill>
                <a:schemeClr val="tx1"/>
              </a:solidFill>
            </a:endParaRP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ISLAMIC SALE CONTRACT</a:t>
            </a:r>
            <a:endParaRPr lang="en-US" dirty="0"/>
          </a:p>
        </p:txBody>
      </p:sp>
      <p:sp>
        <p:nvSpPr>
          <p:cNvPr id="3" name="Content Placeholder 2"/>
          <p:cNvSpPr>
            <a:spLocks noGrp="1"/>
          </p:cNvSpPr>
          <p:nvPr>
            <p:ph idx="1"/>
          </p:nvPr>
        </p:nvSpPr>
        <p:spPr/>
        <p:txBody>
          <a:bodyPr/>
          <a:lstStyle/>
          <a:p>
            <a:pPr>
              <a:lnSpc>
                <a:spcPct val="170000"/>
              </a:lnSpc>
            </a:pPr>
            <a:r>
              <a:rPr lang="en-US" sz="2800" dirty="0" smtClean="0"/>
              <a:t>DEFINITION OF SALE</a:t>
            </a:r>
            <a:r>
              <a:rPr lang="en-US" sz="2800" i="1" dirty="0" smtClean="0"/>
              <a:t>(BAI)</a:t>
            </a:r>
          </a:p>
          <a:p>
            <a:pPr lvl="1">
              <a:lnSpc>
                <a:spcPct val="180000"/>
              </a:lnSpc>
            </a:pPr>
            <a:r>
              <a:rPr lang="en-US" sz="2400" dirty="0" smtClean="0"/>
              <a:t>exchange of a thing of value with another thing of value with mutual consent.</a:t>
            </a:r>
          </a:p>
          <a:p>
            <a:pPr lvl="1">
              <a:lnSpc>
                <a:spcPct val="230000"/>
              </a:lnSpc>
            </a:pPr>
            <a:r>
              <a:rPr lang="en-US" sz="2400" dirty="0" smtClean="0"/>
              <a:t>the sale of a commodity in exchange of cash.</a:t>
            </a:r>
            <a:endParaRPr lang="en-US" sz="24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ISLAMIC SALE CONTRACT</a:t>
            </a:r>
            <a:endParaRPr lang="en-US" dirty="0"/>
          </a:p>
        </p:txBody>
      </p:sp>
      <p:sp>
        <p:nvSpPr>
          <p:cNvPr id="3" name="Content Placeholder 2"/>
          <p:cNvSpPr>
            <a:spLocks noGrp="1"/>
          </p:cNvSpPr>
          <p:nvPr>
            <p:ph idx="1"/>
          </p:nvPr>
        </p:nvSpPr>
        <p:spPr/>
        <p:txBody>
          <a:bodyPr/>
          <a:lstStyle/>
          <a:p>
            <a:pPr marL="533400" indent="-533400">
              <a:lnSpc>
                <a:spcPct val="170000"/>
              </a:lnSpc>
              <a:buFontTx/>
              <a:buNone/>
            </a:pPr>
            <a:r>
              <a:rPr lang="en-US" sz="2800" dirty="0" smtClean="0"/>
              <a:t>TYPES OF SALE</a:t>
            </a:r>
          </a:p>
          <a:p>
            <a:pPr marL="914400" lvl="1" indent="-457200">
              <a:lnSpc>
                <a:spcPct val="170000"/>
              </a:lnSpc>
              <a:buFontTx/>
              <a:buAutoNum type="arabicPeriod"/>
            </a:pPr>
            <a:r>
              <a:rPr lang="en-US" sz="2400" dirty="0" smtClean="0"/>
              <a:t>Valid sale </a:t>
            </a:r>
            <a:r>
              <a:rPr lang="en-US" sz="2400" dirty="0" smtClean="0">
                <a:solidFill>
                  <a:srgbClr val="ECF800"/>
                </a:solidFill>
              </a:rPr>
              <a:t>( </a:t>
            </a:r>
            <a:r>
              <a:rPr lang="en-US" sz="2400" i="1" dirty="0" err="1" smtClean="0">
                <a:solidFill>
                  <a:srgbClr val="ECF800"/>
                </a:solidFill>
              </a:rPr>
              <a:t>Bai</a:t>
            </a:r>
            <a:r>
              <a:rPr lang="en-US" sz="2400" i="1" dirty="0" smtClean="0">
                <a:solidFill>
                  <a:srgbClr val="ECF800"/>
                </a:solidFill>
              </a:rPr>
              <a:t> </a:t>
            </a:r>
            <a:r>
              <a:rPr lang="en-US" sz="2400" i="1" dirty="0" err="1" smtClean="0">
                <a:solidFill>
                  <a:srgbClr val="ECF800"/>
                </a:solidFill>
              </a:rPr>
              <a:t>Sahih</a:t>
            </a:r>
            <a:r>
              <a:rPr lang="en-US" sz="2400" dirty="0" smtClean="0">
                <a:solidFill>
                  <a:srgbClr val="ECF800"/>
                </a:solidFill>
              </a:rPr>
              <a:t>)</a:t>
            </a:r>
          </a:p>
          <a:p>
            <a:pPr marL="914400" lvl="1" indent="-457200">
              <a:lnSpc>
                <a:spcPct val="170000"/>
              </a:lnSpc>
              <a:buFontTx/>
              <a:buAutoNum type="arabicPeriod"/>
            </a:pPr>
            <a:r>
              <a:rPr lang="en-US" sz="2400" dirty="0" smtClean="0"/>
              <a:t>Void/Non existing Sale </a:t>
            </a:r>
            <a:r>
              <a:rPr lang="en-US" sz="2400" dirty="0" smtClean="0">
                <a:solidFill>
                  <a:srgbClr val="ECF800"/>
                </a:solidFill>
              </a:rPr>
              <a:t>( </a:t>
            </a:r>
            <a:r>
              <a:rPr lang="en-US" sz="2400" i="1" dirty="0" err="1" smtClean="0">
                <a:solidFill>
                  <a:srgbClr val="ECF800"/>
                </a:solidFill>
              </a:rPr>
              <a:t>Bai</a:t>
            </a:r>
            <a:r>
              <a:rPr lang="en-US" sz="2400" i="1" dirty="0" smtClean="0">
                <a:solidFill>
                  <a:srgbClr val="ECF800"/>
                </a:solidFill>
              </a:rPr>
              <a:t> </a:t>
            </a:r>
            <a:r>
              <a:rPr lang="en-US" sz="2400" i="1" dirty="0" err="1" smtClean="0">
                <a:solidFill>
                  <a:srgbClr val="ECF800"/>
                </a:solidFill>
              </a:rPr>
              <a:t>Baatil</a:t>
            </a:r>
            <a:r>
              <a:rPr lang="en-US" sz="2400" dirty="0" smtClean="0">
                <a:solidFill>
                  <a:srgbClr val="ECF800"/>
                </a:solidFill>
              </a:rPr>
              <a:t> )</a:t>
            </a:r>
          </a:p>
          <a:p>
            <a:pPr marL="914400" lvl="1" indent="-457200">
              <a:lnSpc>
                <a:spcPct val="170000"/>
              </a:lnSpc>
              <a:buFontTx/>
              <a:buAutoNum type="arabicPeriod"/>
            </a:pPr>
            <a:r>
              <a:rPr lang="en-US" sz="2400" dirty="0" smtClean="0"/>
              <a:t>Existing sale but void due to defect </a:t>
            </a:r>
            <a:r>
              <a:rPr lang="en-US" sz="2400" dirty="0" smtClean="0">
                <a:solidFill>
                  <a:srgbClr val="ECF800"/>
                </a:solidFill>
              </a:rPr>
              <a:t>( </a:t>
            </a:r>
            <a:r>
              <a:rPr lang="en-US" sz="2400" i="1" dirty="0" err="1" smtClean="0">
                <a:solidFill>
                  <a:srgbClr val="ECF800"/>
                </a:solidFill>
              </a:rPr>
              <a:t>Bai</a:t>
            </a:r>
            <a:r>
              <a:rPr lang="en-US" sz="2400" i="1" dirty="0" smtClean="0">
                <a:solidFill>
                  <a:srgbClr val="ECF800"/>
                </a:solidFill>
              </a:rPr>
              <a:t> </a:t>
            </a:r>
            <a:r>
              <a:rPr lang="en-US" sz="2400" i="1" dirty="0" err="1" smtClean="0">
                <a:solidFill>
                  <a:srgbClr val="ECF800"/>
                </a:solidFill>
              </a:rPr>
              <a:t>Fasid</a:t>
            </a:r>
            <a:r>
              <a:rPr lang="en-US" sz="2400" i="1" dirty="0" smtClean="0">
                <a:solidFill>
                  <a:srgbClr val="ECF800"/>
                </a:solidFill>
              </a:rPr>
              <a:t> </a:t>
            </a:r>
            <a:r>
              <a:rPr lang="en-US" sz="2400" dirty="0" smtClean="0">
                <a:solidFill>
                  <a:srgbClr val="ECF800"/>
                </a:solidFill>
              </a:rPr>
              <a:t>)</a:t>
            </a:r>
          </a:p>
          <a:p>
            <a:pPr marL="914400" lvl="1" indent="-457200">
              <a:lnSpc>
                <a:spcPct val="170000"/>
              </a:lnSpc>
              <a:buFontTx/>
              <a:buAutoNum type="arabicPeriod"/>
            </a:pPr>
            <a:r>
              <a:rPr lang="en-US" sz="2400" dirty="0" smtClean="0"/>
              <a:t>Valid but disliked sale </a:t>
            </a:r>
            <a:r>
              <a:rPr lang="en-US" sz="2400" dirty="0" smtClean="0">
                <a:solidFill>
                  <a:srgbClr val="ECF800"/>
                </a:solidFill>
              </a:rPr>
              <a:t>( </a:t>
            </a:r>
            <a:r>
              <a:rPr lang="en-US" sz="2400" i="1" dirty="0" err="1" smtClean="0">
                <a:solidFill>
                  <a:srgbClr val="ECF800"/>
                </a:solidFill>
              </a:rPr>
              <a:t>Bai</a:t>
            </a:r>
            <a:r>
              <a:rPr lang="en-US" sz="2400" i="1" dirty="0" smtClean="0">
                <a:solidFill>
                  <a:srgbClr val="ECF800"/>
                </a:solidFill>
              </a:rPr>
              <a:t> </a:t>
            </a:r>
            <a:r>
              <a:rPr lang="en-US" sz="2400" i="1" dirty="0" err="1" smtClean="0">
                <a:solidFill>
                  <a:srgbClr val="ECF800"/>
                </a:solidFill>
              </a:rPr>
              <a:t>Makrooh</a:t>
            </a:r>
            <a:r>
              <a:rPr lang="en-US" sz="2400" dirty="0" smtClean="0">
                <a:solidFill>
                  <a:srgbClr val="ECF800"/>
                </a:solidFill>
              </a:rPr>
              <a:t> )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ISLAMIC SALE CONTRACT</a:t>
            </a:r>
            <a:endParaRPr lang="en-US" dirty="0"/>
          </a:p>
        </p:txBody>
      </p:sp>
      <p:sp>
        <p:nvSpPr>
          <p:cNvPr id="3" name="Content Placeholder 2"/>
          <p:cNvSpPr>
            <a:spLocks noGrp="1"/>
          </p:cNvSpPr>
          <p:nvPr>
            <p:ph idx="1"/>
          </p:nvPr>
        </p:nvSpPr>
        <p:spPr/>
        <p:txBody>
          <a:bodyPr/>
          <a:lstStyle/>
          <a:p>
            <a:pPr>
              <a:lnSpc>
                <a:spcPct val="90000"/>
              </a:lnSpc>
              <a:buFontTx/>
              <a:buNone/>
            </a:pPr>
            <a:r>
              <a:rPr lang="en-US" dirty="0" smtClean="0"/>
              <a:t>VALID SALE ( </a:t>
            </a:r>
            <a:r>
              <a:rPr lang="en-US" i="1" dirty="0" err="1" smtClean="0"/>
              <a:t>Bai</a:t>
            </a:r>
            <a:r>
              <a:rPr lang="en-US" i="1" dirty="0" smtClean="0"/>
              <a:t> </a:t>
            </a:r>
            <a:r>
              <a:rPr lang="en-US" i="1" dirty="0" err="1" smtClean="0"/>
              <a:t>Sahih</a:t>
            </a:r>
            <a:r>
              <a:rPr lang="en-US" dirty="0" smtClean="0"/>
              <a:t>)</a:t>
            </a:r>
          </a:p>
          <a:p>
            <a:pPr>
              <a:lnSpc>
                <a:spcPct val="90000"/>
              </a:lnSpc>
              <a:buFontTx/>
              <a:buNone/>
            </a:pPr>
            <a:endParaRPr lang="en-US" dirty="0" smtClean="0"/>
          </a:p>
          <a:p>
            <a:pPr lvl="1">
              <a:lnSpc>
                <a:spcPct val="80000"/>
              </a:lnSpc>
            </a:pPr>
            <a:r>
              <a:rPr lang="en-US" sz="2400" dirty="0" smtClean="0"/>
              <a:t>a sale is valid if all elements together with their conditions are present</a:t>
            </a:r>
          </a:p>
          <a:p>
            <a:pPr lvl="1">
              <a:lnSpc>
                <a:spcPct val="80000"/>
              </a:lnSpc>
              <a:buFontTx/>
              <a:buNone/>
            </a:pPr>
            <a:endParaRPr lang="en-US" sz="2400" dirty="0" smtClean="0"/>
          </a:p>
          <a:p>
            <a:pPr lvl="1">
              <a:lnSpc>
                <a:spcPct val="70000"/>
              </a:lnSpc>
            </a:pPr>
            <a:r>
              <a:rPr lang="en-US" sz="2400" dirty="0" smtClean="0"/>
              <a:t>elements of valid sale are</a:t>
            </a:r>
          </a:p>
          <a:p>
            <a:pPr lvl="2">
              <a:lnSpc>
                <a:spcPct val="90000"/>
              </a:lnSpc>
            </a:pPr>
            <a:r>
              <a:rPr lang="en-US" dirty="0" smtClean="0"/>
              <a:t>Contract </a:t>
            </a:r>
            <a:r>
              <a:rPr lang="en-US" dirty="0" smtClean="0">
                <a:solidFill>
                  <a:srgbClr val="ECF800"/>
                </a:solidFill>
              </a:rPr>
              <a:t>( </a:t>
            </a:r>
            <a:r>
              <a:rPr lang="en-US" dirty="0" err="1" smtClean="0">
                <a:solidFill>
                  <a:srgbClr val="ECF800"/>
                </a:solidFill>
              </a:rPr>
              <a:t>Aqd</a:t>
            </a:r>
            <a:r>
              <a:rPr lang="en-US" dirty="0" smtClean="0">
                <a:solidFill>
                  <a:srgbClr val="ECF800"/>
                </a:solidFill>
              </a:rPr>
              <a:t> )</a:t>
            </a:r>
          </a:p>
          <a:p>
            <a:pPr lvl="2">
              <a:lnSpc>
                <a:spcPct val="70000"/>
              </a:lnSpc>
            </a:pPr>
            <a:r>
              <a:rPr lang="en-US" dirty="0" smtClean="0"/>
              <a:t>Subject matter </a:t>
            </a:r>
            <a:r>
              <a:rPr lang="en-US" dirty="0" smtClean="0">
                <a:solidFill>
                  <a:srgbClr val="ECF800"/>
                </a:solidFill>
              </a:rPr>
              <a:t>( </a:t>
            </a:r>
            <a:r>
              <a:rPr lang="en-US" dirty="0" err="1" smtClean="0">
                <a:solidFill>
                  <a:srgbClr val="ECF800"/>
                </a:solidFill>
              </a:rPr>
              <a:t>Mabe’e</a:t>
            </a:r>
            <a:r>
              <a:rPr lang="en-US" dirty="0" smtClean="0">
                <a:solidFill>
                  <a:srgbClr val="ECF800"/>
                </a:solidFill>
              </a:rPr>
              <a:t>)</a:t>
            </a:r>
          </a:p>
          <a:p>
            <a:pPr lvl="2">
              <a:lnSpc>
                <a:spcPct val="80000"/>
              </a:lnSpc>
            </a:pPr>
            <a:r>
              <a:rPr lang="en-US" dirty="0" smtClean="0"/>
              <a:t>Price </a:t>
            </a:r>
            <a:r>
              <a:rPr lang="en-US" dirty="0" smtClean="0">
                <a:solidFill>
                  <a:srgbClr val="ECF800"/>
                </a:solidFill>
              </a:rPr>
              <a:t>( </a:t>
            </a:r>
            <a:r>
              <a:rPr lang="en-US" dirty="0" err="1" smtClean="0">
                <a:solidFill>
                  <a:srgbClr val="ECF800"/>
                </a:solidFill>
              </a:rPr>
              <a:t>Thaman</a:t>
            </a:r>
            <a:r>
              <a:rPr lang="en-US" dirty="0" smtClean="0">
                <a:solidFill>
                  <a:srgbClr val="ECF800"/>
                </a:solidFill>
              </a:rPr>
              <a:t> )</a:t>
            </a:r>
          </a:p>
          <a:p>
            <a:pPr lvl="2">
              <a:lnSpc>
                <a:spcPct val="80000"/>
              </a:lnSpc>
            </a:pPr>
            <a:r>
              <a:rPr lang="en-US" dirty="0" smtClean="0"/>
              <a:t>Possession or delivery </a:t>
            </a:r>
            <a:r>
              <a:rPr lang="en-US" dirty="0" smtClean="0">
                <a:solidFill>
                  <a:srgbClr val="ECF800"/>
                </a:solidFill>
              </a:rPr>
              <a:t>( </a:t>
            </a:r>
            <a:r>
              <a:rPr lang="en-US" dirty="0" err="1" smtClean="0">
                <a:solidFill>
                  <a:srgbClr val="ECF800"/>
                </a:solidFill>
              </a:rPr>
              <a:t>Qabza</a:t>
            </a:r>
            <a:r>
              <a:rPr lang="en-US" dirty="0" smtClean="0">
                <a:solidFill>
                  <a:srgbClr val="ECF800"/>
                </a:solidFill>
              </a:rPr>
              <a:t>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ISLAMIC SALE CONTRACT</a:t>
            </a:r>
            <a:endParaRPr lang="en-US" dirty="0"/>
          </a:p>
        </p:txBody>
      </p:sp>
      <p:graphicFrame>
        <p:nvGraphicFramePr>
          <p:cNvPr id="37892" name="Object 4"/>
          <p:cNvGraphicFramePr>
            <a:graphicFrameLocks noChangeAspect="1"/>
          </p:cNvGraphicFramePr>
          <p:nvPr>
            <p:ph idx="1"/>
          </p:nvPr>
        </p:nvGraphicFramePr>
        <p:xfrm>
          <a:off x="304800" y="1524000"/>
          <a:ext cx="8610600" cy="4572000"/>
        </p:xfrm>
        <a:graphic>
          <a:graphicData uri="http://schemas.openxmlformats.org/presentationml/2006/ole">
            <p:oleObj spid="_x0000_s1026" name="MS Org Chart" r:id="rId3" imgW="7772400" imgH="1581120" progId="OrgPlusWOPX.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378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TotalTime>
  <Words>691</Words>
  <Application>Microsoft Office PowerPoint</Application>
  <PresentationFormat>On-screen Show (4:3)</PresentationFormat>
  <Paragraphs>131</Paragraphs>
  <Slides>19</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Office Theme</vt:lpstr>
      <vt:lpstr>MS Organization Chart 2.0</vt:lpstr>
      <vt:lpstr>IAIB 3101-Fiqh ul Muaamalath –II</vt:lpstr>
      <vt:lpstr>CONTRACT IN ISLAM</vt:lpstr>
      <vt:lpstr>CONTRACT IN ISLAM</vt:lpstr>
      <vt:lpstr>CONTRACT IN ISLAM</vt:lpstr>
      <vt:lpstr>CONTRACT IN ISLAM</vt:lpstr>
      <vt:lpstr>ISLAMIC SALE CONTRACT</vt:lpstr>
      <vt:lpstr>ISLAMIC SALE CONTRACT</vt:lpstr>
      <vt:lpstr>ISLAMIC SALE CONTRACT</vt:lpstr>
      <vt:lpstr>ISLAMIC SALE CONTRACT</vt:lpstr>
      <vt:lpstr>ISLAMIC SALE CONTRACT</vt:lpstr>
      <vt:lpstr>ISLAMIC SALE CONTRACT</vt:lpstr>
      <vt:lpstr>ISLAMIC SALE CONTRACT</vt:lpstr>
      <vt:lpstr>ISLAMIC SALE CONTRACT</vt:lpstr>
      <vt:lpstr>ISLAMIC SALE CONTRACT</vt:lpstr>
      <vt:lpstr>ISLAMIC SALE CONTRACT</vt:lpstr>
      <vt:lpstr>ISLAMIC SALE CONTRACT</vt:lpstr>
      <vt:lpstr>ISLAMIC SALE CONTRACT</vt:lpstr>
      <vt:lpstr>ISLAMIC SALE CONTRACT</vt:lpstr>
      <vt:lpstr>ISLAMIC SALE CONTRACT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IAIB 3101-Fiqh ul Muaamalath –II</dc:title>
  <dc:creator>naf</dc:creator>
  <cp:lastModifiedBy>naf</cp:lastModifiedBy>
  <cp:revision>18</cp:revision>
  <dcterms:created xsi:type="dcterms:W3CDTF">2011-06-12T15:18:55Z</dcterms:created>
  <dcterms:modified xsi:type="dcterms:W3CDTF">2011-06-12T16:13:14Z</dcterms:modified>
</cp:coreProperties>
</file>