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70" r:id="rId4"/>
    <p:sldId id="258" r:id="rId5"/>
    <p:sldId id="271" r:id="rId6"/>
    <p:sldId id="259" r:id="rId7"/>
    <p:sldId id="260" r:id="rId8"/>
    <p:sldId id="261" r:id="rId9"/>
    <p:sldId id="262" r:id="rId10"/>
    <p:sldId id="263" r:id="rId11"/>
    <p:sldId id="264" r:id="rId12"/>
    <p:sldId id="265" r:id="rId13"/>
    <p:sldId id="266" r:id="rId14"/>
    <p:sldId id="267" r:id="rId15"/>
    <p:sldId id="281" r:id="rId16"/>
    <p:sldId id="282" r:id="rId17"/>
    <p:sldId id="283" r:id="rId18"/>
    <p:sldId id="268" r:id="rId19"/>
    <p:sldId id="269" r:id="rId20"/>
    <p:sldId id="272" r:id="rId21"/>
    <p:sldId id="273" r:id="rId22"/>
    <p:sldId id="274" r:id="rId23"/>
    <p:sldId id="275" r:id="rId24"/>
    <p:sldId id="276" r:id="rId25"/>
    <p:sldId id="277" r:id="rId26"/>
    <p:sldId id="278" r:id="rId27"/>
    <p:sldId id="279" r:id="rId28"/>
    <p:sldId id="280"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5FF310A-F74A-4818-B42E-44440585B57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FF310A-F74A-4818-B42E-44440585B57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FF310A-F74A-4818-B42E-44440585B57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B92286-6D91-4D74-BA51-71B42CE6BE0D}"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FF310A-F74A-4818-B42E-44440585B5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8B92286-6D91-4D74-BA51-71B42CE6BE0D}" type="datetimeFigureOut">
              <a:rPr lang="en-US" smtClean="0"/>
              <a:pPr/>
              <a:t>6/20/2011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5FF310A-F74A-4818-B42E-44440585B5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8B92286-6D91-4D74-BA51-71B42CE6BE0D}" type="datetimeFigureOut">
              <a:rPr lang="en-US" smtClean="0"/>
              <a:pPr/>
              <a:t>6/20/2011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5FF310A-F74A-4818-B42E-44440585B5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ndex.php?title=Fuyuooz_ul-Qur%27%C4%81n&amp;action=edit&amp;redlink=1" TargetMode="External"/><Relationship Id="rId7" Type="http://schemas.openxmlformats.org/officeDocument/2006/relationships/hyperlink" Target="http://en.wikipedia.org/w/index.php?title=Tibyan_ul_Quran&amp;action=edit&amp;redlink=1" TargetMode="External"/><Relationship Id="rId2" Type="http://schemas.openxmlformats.org/officeDocument/2006/relationships/hyperlink" Target="http://en.wikipedia.org/w/index.php?title=Dr_Syed_Hamid_Hasan_Bilgrami&amp;action=edit&amp;redlink=1" TargetMode="External"/><Relationship Id="rId1" Type="http://schemas.openxmlformats.org/officeDocument/2006/relationships/slideLayout" Target="../slideLayouts/slideLayout2.xml"/><Relationship Id="rId6" Type="http://schemas.openxmlformats.org/officeDocument/2006/relationships/hyperlink" Target="http://en.wikipedia.org/wiki/Minhaj-ul-Quran" TargetMode="External"/><Relationship Id="rId5" Type="http://schemas.openxmlformats.org/officeDocument/2006/relationships/hyperlink" Target="http://en.wikipedia.org/wiki/Tahir-ul-Qadri" TargetMode="External"/><Relationship Id="rId4" Type="http://schemas.openxmlformats.org/officeDocument/2006/relationships/hyperlink" Target="http://en.wikipedia.org/wiki/Muhammad_Karam_Shah_al-Azhar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1371600"/>
          </a:xfrm>
        </p:spPr>
        <p:txBody>
          <a:bodyPr/>
          <a:lstStyle/>
          <a:p>
            <a:r>
              <a:rPr lang="en-US" dirty="0" smtClean="0"/>
              <a:t>   IAIC 2101 </a:t>
            </a:r>
            <a:r>
              <a:rPr lang="en-US" dirty="0" err="1" smtClean="0"/>
              <a:t>Qur'anic</a:t>
            </a:r>
            <a:r>
              <a:rPr lang="en-US" dirty="0" smtClean="0"/>
              <a:t> Sciences </a:t>
            </a:r>
            <a:endParaRPr lang="en-US" dirty="0"/>
          </a:p>
        </p:txBody>
      </p:sp>
      <p:sp>
        <p:nvSpPr>
          <p:cNvPr id="5" name="Content Placeholder 4"/>
          <p:cNvSpPr>
            <a:spLocks noGrp="1"/>
          </p:cNvSpPr>
          <p:nvPr>
            <p:ph idx="1"/>
          </p:nvPr>
        </p:nvSpPr>
        <p:spPr>
          <a:xfrm>
            <a:off x="457200" y="2590800"/>
            <a:ext cx="8229600" cy="3505200"/>
          </a:xfrm>
        </p:spPr>
        <p:txBody>
          <a:bodyPr>
            <a:normAutofit/>
          </a:bodyPr>
          <a:lstStyle/>
          <a:p>
            <a:pPr algn="ctr">
              <a:buNone/>
            </a:pPr>
            <a:r>
              <a:rPr lang="en-US" sz="4000" b="1" dirty="0" smtClean="0"/>
              <a:t>Origin and Development of </a:t>
            </a:r>
            <a:r>
              <a:rPr lang="en-US" sz="4000" b="1" dirty="0" err="1" smtClean="0"/>
              <a:t>Thafseer</a:t>
            </a:r>
            <a:r>
              <a:rPr lang="en-US" sz="4000" b="1" dirty="0" smtClean="0"/>
              <a:t> Literature and its Methodologies</a:t>
            </a:r>
          </a:p>
          <a:p>
            <a:pPr algn="ctr">
              <a:buNone/>
            </a:pPr>
            <a:endParaRPr lang="en-US" sz="4000" b="1" dirty="0" smtClean="0"/>
          </a:p>
          <a:p>
            <a:pPr algn="ctr">
              <a:buNone/>
            </a:pPr>
            <a:r>
              <a:rPr lang="en-US" sz="2000" b="1" dirty="0" err="1" smtClean="0"/>
              <a:t>RA.Sarjoon</a:t>
            </a:r>
            <a:endParaRPr lang="en-US" sz="2000" b="1" dirty="0" smtClean="0"/>
          </a:p>
          <a:p>
            <a:pPr algn="ctr">
              <a:buNone/>
            </a:pPr>
            <a:r>
              <a:rPr lang="en-US" sz="2000" b="1" dirty="0" smtClean="0"/>
              <a:t>    Lecturer in charge  </a:t>
            </a:r>
          </a:p>
          <a:p>
            <a:pPr algn="ctr">
              <a:buNone/>
            </a:pPr>
            <a:r>
              <a:rPr lang="en-US" sz="2000" b="1" dirty="0" smtClean="0"/>
              <a:t>06.01.2011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Makkan</a:t>
            </a:r>
            <a:r>
              <a:rPr lang="en-GB" dirty="0" smtClean="0"/>
              <a:t> group </a:t>
            </a:r>
            <a:endParaRPr lang="en-US" dirty="0"/>
          </a:p>
        </p:txBody>
      </p:sp>
      <p:sp>
        <p:nvSpPr>
          <p:cNvPr id="3" name="Content Placeholder 2"/>
          <p:cNvSpPr>
            <a:spLocks noGrp="1"/>
          </p:cNvSpPr>
          <p:nvPr>
            <p:ph idx="1"/>
          </p:nvPr>
        </p:nvSpPr>
        <p:spPr/>
        <p:txBody>
          <a:bodyPr/>
          <a:lstStyle/>
          <a:p>
            <a:pPr algn="just">
              <a:buNone/>
            </a:pPr>
            <a:r>
              <a:rPr lang="en-GB" dirty="0" smtClean="0"/>
              <a:t>	It is believed that within a half century after Muhammad's death three main schools of </a:t>
            </a:r>
            <a:r>
              <a:rPr lang="en-GB" dirty="0" err="1" smtClean="0"/>
              <a:t>Qur'anic</a:t>
            </a:r>
            <a:r>
              <a:rPr lang="en-GB" dirty="0" smtClean="0"/>
              <a:t> </a:t>
            </a:r>
            <a:r>
              <a:rPr lang="en-GB" i="1" dirty="0" err="1" smtClean="0"/>
              <a:t>tafsir</a:t>
            </a:r>
            <a:r>
              <a:rPr lang="en-GB" dirty="0" smtClean="0"/>
              <a:t> had developed in </a:t>
            </a:r>
            <a:r>
              <a:rPr lang="en-GB" dirty="0" err="1" smtClean="0"/>
              <a:t>Makkah</a:t>
            </a:r>
            <a:r>
              <a:rPr lang="en-GB" dirty="0" smtClean="0"/>
              <a:t>, </a:t>
            </a:r>
            <a:r>
              <a:rPr lang="en-GB" dirty="0" err="1" smtClean="0"/>
              <a:t>Madinah</a:t>
            </a:r>
            <a:r>
              <a:rPr lang="en-GB" dirty="0" smtClean="0"/>
              <a:t> and Iraq. The </a:t>
            </a:r>
            <a:r>
              <a:rPr lang="en-GB" dirty="0" err="1" smtClean="0"/>
              <a:t>Makkan</a:t>
            </a:r>
            <a:r>
              <a:rPr lang="en-GB" dirty="0" smtClean="0"/>
              <a:t> group is said to have been taught by </a:t>
            </a:r>
            <a:r>
              <a:rPr lang="en-GB" dirty="0" err="1" smtClean="0"/>
              <a:t>Ibn</a:t>
            </a:r>
            <a:r>
              <a:rPr lang="en-GB" dirty="0" smtClean="0"/>
              <a:t> </a:t>
            </a:r>
            <a:r>
              <a:rPr lang="en-GB" dirty="0" err="1" smtClean="0"/>
              <a:t>Abbas</a:t>
            </a:r>
            <a:r>
              <a:rPr lang="en-GB" dirty="0" smtClean="0"/>
              <a:t>. The best known of the group among learners are </a:t>
            </a:r>
            <a:r>
              <a:rPr lang="en-GB" dirty="0" err="1" smtClean="0"/>
              <a:t>Mujahid</a:t>
            </a:r>
            <a:r>
              <a:rPr lang="en-GB" dirty="0" smtClean="0"/>
              <a:t> (d. 722), Ata (d. 732) and </a:t>
            </a:r>
            <a:r>
              <a:rPr lang="en-GB" dirty="0" err="1" smtClean="0"/>
              <a:t>Ikrima</a:t>
            </a:r>
            <a:r>
              <a:rPr lang="en-GB" dirty="0" smtClean="0"/>
              <a:t> (d. 729).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Madinan</a:t>
            </a:r>
            <a:r>
              <a:rPr lang="en-GB" dirty="0" smtClean="0"/>
              <a:t> group</a:t>
            </a:r>
            <a:endParaRPr lang="en-US" dirty="0"/>
          </a:p>
        </p:txBody>
      </p:sp>
      <p:sp>
        <p:nvSpPr>
          <p:cNvPr id="3" name="Content Placeholder 2"/>
          <p:cNvSpPr>
            <a:spLocks noGrp="1"/>
          </p:cNvSpPr>
          <p:nvPr>
            <p:ph idx="1"/>
          </p:nvPr>
        </p:nvSpPr>
        <p:spPr/>
        <p:txBody>
          <a:bodyPr/>
          <a:lstStyle/>
          <a:p>
            <a:pPr algn="just">
              <a:buNone/>
            </a:pPr>
            <a:r>
              <a:rPr lang="en-GB" dirty="0" smtClean="0"/>
              <a:t>	The </a:t>
            </a:r>
            <a:r>
              <a:rPr lang="en-GB" dirty="0" err="1" smtClean="0"/>
              <a:t>Madinan</a:t>
            </a:r>
            <a:r>
              <a:rPr lang="en-GB" dirty="0" smtClean="0"/>
              <a:t> group had the best known teachers such as </a:t>
            </a:r>
            <a:r>
              <a:rPr lang="en-GB" dirty="0" err="1" smtClean="0"/>
              <a:t>Ubay</a:t>
            </a:r>
            <a:r>
              <a:rPr lang="en-GB" dirty="0" smtClean="0"/>
              <a:t> b. </a:t>
            </a:r>
            <a:r>
              <a:rPr lang="en-GB" dirty="0" err="1" smtClean="0"/>
              <a:t>Kab</a:t>
            </a:r>
            <a:r>
              <a:rPr lang="en-GB" dirty="0" smtClean="0"/>
              <a:t>. This group had some well known </a:t>
            </a:r>
            <a:r>
              <a:rPr lang="en-GB" i="1" dirty="0" err="1" smtClean="0"/>
              <a:t>Muffasirin</a:t>
            </a:r>
            <a:r>
              <a:rPr lang="en-GB" dirty="0" smtClean="0"/>
              <a:t> for example, Muhammad b. </a:t>
            </a:r>
            <a:r>
              <a:rPr lang="en-GB" dirty="0" err="1" smtClean="0"/>
              <a:t>Kab</a:t>
            </a:r>
            <a:r>
              <a:rPr lang="en-GB" dirty="0" smtClean="0"/>
              <a:t> al-</a:t>
            </a:r>
            <a:r>
              <a:rPr lang="en-GB" dirty="0" err="1" smtClean="0"/>
              <a:t>Qarzi</a:t>
            </a:r>
            <a:r>
              <a:rPr lang="en-GB" dirty="0" smtClean="0"/>
              <a:t> (d. 735), </a:t>
            </a:r>
            <a:r>
              <a:rPr lang="en-GB" dirty="0" err="1" smtClean="0"/>
              <a:t>Abul</a:t>
            </a:r>
            <a:r>
              <a:rPr lang="en-GB" dirty="0" smtClean="0"/>
              <a:t> </a:t>
            </a:r>
            <a:r>
              <a:rPr lang="en-GB" dirty="0" err="1" smtClean="0"/>
              <a:t>Alliya</a:t>
            </a:r>
            <a:r>
              <a:rPr lang="en-GB" dirty="0" smtClean="0"/>
              <a:t> al-</a:t>
            </a:r>
            <a:r>
              <a:rPr lang="en-GB" dirty="0" err="1" smtClean="0"/>
              <a:t>Riyahi</a:t>
            </a:r>
            <a:r>
              <a:rPr lang="en-GB" dirty="0" smtClean="0"/>
              <a:t> (d. 708) and </a:t>
            </a:r>
            <a:r>
              <a:rPr lang="en-GB" dirty="0" err="1" smtClean="0"/>
              <a:t>Zaid</a:t>
            </a:r>
            <a:r>
              <a:rPr lang="en-GB" dirty="0" smtClean="0"/>
              <a:t> b. </a:t>
            </a:r>
            <a:r>
              <a:rPr lang="en-GB" dirty="0" err="1" smtClean="0"/>
              <a:t>Aslam</a:t>
            </a:r>
            <a:r>
              <a:rPr lang="en-GB" dirty="0" smtClean="0"/>
              <a:t> (d. 747).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Iraqi group</a:t>
            </a:r>
            <a:endParaRPr lang="en-US" dirty="0"/>
          </a:p>
        </p:txBody>
      </p:sp>
      <p:sp>
        <p:nvSpPr>
          <p:cNvPr id="3" name="Content Placeholder 2"/>
          <p:cNvSpPr>
            <a:spLocks noGrp="1"/>
          </p:cNvSpPr>
          <p:nvPr>
            <p:ph idx="1"/>
          </p:nvPr>
        </p:nvSpPr>
        <p:spPr/>
        <p:txBody>
          <a:bodyPr/>
          <a:lstStyle/>
          <a:p>
            <a:pPr algn="just">
              <a:buNone/>
            </a:pPr>
            <a:r>
              <a:rPr lang="en-GB" dirty="0" smtClean="0"/>
              <a:t>	The Iraqi group who followed </a:t>
            </a:r>
            <a:r>
              <a:rPr lang="en-GB" dirty="0" err="1" smtClean="0"/>
              <a:t>Ibn</a:t>
            </a:r>
            <a:r>
              <a:rPr lang="en-GB" dirty="0" smtClean="0"/>
              <a:t> </a:t>
            </a:r>
            <a:r>
              <a:rPr lang="en-GB" dirty="0" err="1" smtClean="0"/>
              <a:t>Masud</a:t>
            </a:r>
            <a:r>
              <a:rPr lang="en-GB" dirty="0" smtClean="0"/>
              <a:t> had centres in Basra and </a:t>
            </a:r>
            <a:r>
              <a:rPr lang="en-GB" dirty="0" err="1" smtClean="0"/>
              <a:t>Kufa</a:t>
            </a:r>
            <a:r>
              <a:rPr lang="en-GB" dirty="0" smtClean="0"/>
              <a:t>. The best known among the teachers in </a:t>
            </a:r>
            <a:r>
              <a:rPr lang="en-GB" i="1" dirty="0" err="1" smtClean="0"/>
              <a:t>tafsir</a:t>
            </a:r>
            <a:r>
              <a:rPr lang="en-GB" dirty="0" smtClean="0"/>
              <a:t> were Al-</a:t>
            </a:r>
            <a:r>
              <a:rPr lang="en-GB" dirty="0" err="1" smtClean="0"/>
              <a:t>Hasan</a:t>
            </a:r>
            <a:r>
              <a:rPr lang="en-GB" dirty="0" smtClean="0"/>
              <a:t> al-</a:t>
            </a:r>
            <a:r>
              <a:rPr lang="en-GB" dirty="0" err="1" smtClean="0"/>
              <a:t>Basri</a:t>
            </a:r>
            <a:r>
              <a:rPr lang="en-GB" dirty="0" smtClean="0"/>
              <a:t> (d. 738), </a:t>
            </a:r>
            <a:r>
              <a:rPr lang="en-GB" dirty="0" err="1" smtClean="0"/>
              <a:t>Masruq</a:t>
            </a:r>
            <a:r>
              <a:rPr lang="en-GB" dirty="0" smtClean="0"/>
              <a:t> (d. 682) and Ibrahim al-</a:t>
            </a:r>
            <a:r>
              <a:rPr lang="en-GB" dirty="0" err="1" smtClean="0"/>
              <a:t>Nakhai</a:t>
            </a:r>
            <a:r>
              <a:rPr lang="en-GB" dirty="0" smtClean="0"/>
              <a:t> (d. 713).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90600"/>
          </a:xfrm>
        </p:spPr>
        <p:txBody>
          <a:bodyPr>
            <a:normAutofit fontScale="90000"/>
          </a:bodyPr>
          <a:lstStyle/>
          <a:p>
            <a:r>
              <a:rPr lang="en-GB" sz="3300" b="1" i="1" dirty="0" err="1" smtClean="0"/>
              <a:t>Tafsir</a:t>
            </a:r>
            <a:r>
              <a:rPr lang="en-GB" sz="3300" b="1" dirty="0" smtClean="0"/>
              <a:t> in the time of </a:t>
            </a:r>
            <a:r>
              <a:rPr lang="en-GB" sz="3300" b="1" i="1" dirty="0" err="1" smtClean="0"/>
              <a:t>Taba</a:t>
            </a:r>
            <a:r>
              <a:rPr lang="en-GB" sz="3300" b="1" i="1" dirty="0" smtClean="0"/>
              <a:t>' </a:t>
            </a:r>
            <a:r>
              <a:rPr lang="en-GB" sz="3300" b="1" i="1" dirty="0" err="1" smtClean="0"/>
              <a:t>Tabi'un</a:t>
            </a:r>
            <a:r>
              <a:rPr lang="en-GB" sz="33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914400" y="1371600"/>
            <a:ext cx="7772400" cy="5486400"/>
          </a:xfrm>
        </p:spPr>
        <p:txBody>
          <a:bodyPr>
            <a:normAutofit fontScale="92500" lnSpcReduction="10000"/>
          </a:bodyPr>
          <a:lstStyle/>
          <a:p>
            <a:pPr algn="just">
              <a:buNone/>
            </a:pPr>
            <a:r>
              <a:rPr lang="en-GB" dirty="0" smtClean="0"/>
              <a:t>	</a:t>
            </a:r>
            <a:r>
              <a:rPr lang="en-GB" sz="2600" dirty="0" smtClean="0"/>
              <a:t>In the period following the above, others like al-</a:t>
            </a:r>
            <a:r>
              <a:rPr lang="en-GB" sz="2600" dirty="0" err="1" smtClean="0"/>
              <a:t>Suddi</a:t>
            </a:r>
            <a:r>
              <a:rPr lang="en-GB" sz="2600" dirty="0" smtClean="0"/>
              <a:t> (d. 745) and </a:t>
            </a:r>
            <a:r>
              <a:rPr lang="en-GB" sz="2600" dirty="0" err="1" smtClean="0"/>
              <a:t>Sulayman</a:t>
            </a:r>
            <a:r>
              <a:rPr lang="en-GB" sz="2600" dirty="0" smtClean="0"/>
              <a:t> (d. 767) came forward in this field and some of their work survives in the collections of </a:t>
            </a:r>
            <a:r>
              <a:rPr lang="en-GB" sz="2600" dirty="0" err="1" smtClean="0"/>
              <a:t>Hadith</a:t>
            </a:r>
            <a:r>
              <a:rPr lang="en-GB" sz="2600" dirty="0" smtClean="0"/>
              <a:t> and recent versions attributed to them. A complete book of </a:t>
            </a:r>
            <a:r>
              <a:rPr lang="en-GB" sz="2600" i="1" dirty="0" err="1" smtClean="0"/>
              <a:t>tafsir</a:t>
            </a:r>
            <a:r>
              <a:rPr lang="en-GB" sz="2600" dirty="0" smtClean="0"/>
              <a:t> by </a:t>
            </a:r>
            <a:r>
              <a:rPr lang="en-GB" sz="2600" dirty="0" err="1" smtClean="0"/>
              <a:t>Mujahid</a:t>
            </a:r>
            <a:r>
              <a:rPr lang="en-GB" sz="2600" dirty="0" smtClean="0"/>
              <a:t> (d. 935)is available which is based on a manuscript from the 13th century AD.</a:t>
            </a:r>
          </a:p>
          <a:p>
            <a:pPr algn="just">
              <a:buNone/>
            </a:pPr>
            <a:r>
              <a:rPr lang="en-GB" sz="2600" dirty="0" smtClean="0"/>
              <a:t>	However the oldest work of </a:t>
            </a:r>
            <a:r>
              <a:rPr lang="en-GB" sz="2600" i="1" dirty="0" err="1" smtClean="0"/>
              <a:t>tafsir</a:t>
            </a:r>
            <a:r>
              <a:rPr lang="en-GB" sz="2600" dirty="0" smtClean="0"/>
              <a:t> extant today is of Al-</a:t>
            </a:r>
            <a:r>
              <a:rPr lang="en-GB" sz="2600" dirty="0" err="1" smtClean="0"/>
              <a:t>Tabari</a:t>
            </a:r>
            <a:r>
              <a:rPr lang="en-GB" sz="2600" dirty="0" smtClean="0"/>
              <a:t> (d. 922 AD).[10] Some believe that he was the first man to write </a:t>
            </a:r>
            <a:r>
              <a:rPr lang="en-GB" sz="2600" dirty="0" err="1" smtClean="0"/>
              <a:t>Qur'anic</a:t>
            </a:r>
            <a:r>
              <a:rPr lang="en-GB" sz="2600" dirty="0" smtClean="0"/>
              <a:t> exegesis explaining it side by side with the </a:t>
            </a:r>
            <a:r>
              <a:rPr lang="en-GB" sz="2600" dirty="0" err="1" smtClean="0"/>
              <a:t>Sunnah</a:t>
            </a:r>
            <a:r>
              <a:rPr lang="en-GB" sz="2600" dirty="0" smtClean="0"/>
              <a:t>. Since then the process of </a:t>
            </a:r>
            <a:r>
              <a:rPr lang="en-GB" sz="2600" i="1" dirty="0" err="1" smtClean="0"/>
              <a:t>tafsir</a:t>
            </a:r>
            <a:r>
              <a:rPr lang="en-GB" sz="2600" dirty="0" smtClean="0"/>
              <a:t> has continued until today. Some of the classical </a:t>
            </a:r>
            <a:r>
              <a:rPr lang="en-GB" sz="2600" i="1" dirty="0" err="1" smtClean="0"/>
              <a:t>tafsirs</a:t>
            </a:r>
            <a:r>
              <a:rPr lang="en-GB" sz="2600" dirty="0" smtClean="0"/>
              <a:t> amongst the Sunni Muslims are those of </a:t>
            </a:r>
            <a:r>
              <a:rPr lang="en-GB" sz="2600" i="1" dirty="0" smtClean="0"/>
              <a:t>al-</a:t>
            </a:r>
            <a:r>
              <a:rPr lang="en-GB" sz="2600" i="1" dirty="0" err="1" smtClean="0"/>
              <a:t>Baghawi</a:t>
            </a:r>
            <a:r>
              <a:rPr lang="en-GB" sz="2600" i="1" dirty="0" smtClean="0"/>
              <a:t>; al- </a:t>
            </a:r>
            <a:r>
              <a:rPr lang="en-GB" sz="2600" i="1" dirty="0" err="1" smtClean="0"/>
              <a:t>Zamakhshari</a:t>
            </a:r>
            <a:r>
              <a:rPr lang="en-GB" sz="2600" i="1" dirty="0" smtClean="0"/>
              <a:t>, al-</a:t>
            </a:r>
            <a:r>
              <a:rPr lang="en-GB" sz="2600" i="1" dirty="0" err="1" smtClean="0"/>
              <a:t>Baidawi</a:t>
            </a:r>
            <a:r>
              <a:rPr lang="en-GB" sz="2600" i="1" dirty="0" smtClean="0"/>
              <a:t>, Al-</a:t>
            </a:r>
            <a:r>
              <a:rPr lang="en-GB" sz="2600" i="1" dirty="0" err="1" smtClean="0"/>
              <a:t>Ghazali</a:t>
            </a:r>
            <a:r>
              <a:rPr lang="en-GB" sz="2600" i="1" dirty="0" smtClean="0"/>
              <a:t>, al-</a:t>
            </a:r>
            <a:r>
              <a:rPr lang="en-GB" sz="2600" i="1" dirty="0" err="1" smtClean="0"/>
              <a:t>Qartabi</a:t>
            </a:r>
            <a:r>
              <a:rPr lang="en-GB" sz="2600" i="1" dirty="0" smtClean="0"/>
              <a:t>, al-</a:t>
            </a:r>
            <a:r>
              <a:rPr lang="en-GB" sz="2600" i="1" dirty="0" err="1" smtClean="0"/>
              <a:t>Jalalayn</a:t>
            </a:r>
            <a:r>
              <a:rPr lang="en-GB" sz="2600" i="1" dirty="0" smtClean="0"/>
              <a:t>, al-</a:t>
            </a:r>
            <a:r>
              <a:rPr lang="en-GB" sz="2600" i="1" dirty="0" err="1" smtClean="0"/>
              <a:t>Mudarik</a:t>
            </a:r>
            <a:r>
              <a:rPr lang="en-GB" sz="2600" i="1" dirty="0" smtClean="0"/>
              <a:t>, al-</a:t>
            </a:r>
            <a:r>
              <a:rPr lang="en-GB" sz="2600" i="1" dirty="0" err="1" smtClean="0"/>
              <a:t>Hussain</a:t>
            </a:r>
            <a:r>
              <a:rPr lang="en-GB" sz="2600" i="1" dirty="0" smtClean="0"/>
              <a:t>, Al-</a:t>
            </a:r>
            <a:r>
              <a:rPr lang="en-GB" sz="2600" i="1" dirty="0" err="1" smtClean="0"/>
              <a:t>Jalalayn</a:t>
            </a:r>
            <a:r>
              <a:rPr lang="en-GB" sz="2600" i="1" dirty="0" smtClean="0"/>
              <a:t>, al-</a:t>
            </a:r>
            <a:r>
              <a:rPr lang="en-GB" sz="2600" i="1" dirty="0" err="1" smtClean="0"/>
              <a:t>Mazhari</a:t>
            </a:r>
            <a:r>
              <a:rPr lang="en-GB" sz="2600" dirty="0" smtClean="0"/>
              <a:t> and </a:t>
            </a:r>
            <a:r>
              <a:rPr lang="en-GB" sz="2600" i="1" dirty="0" err="1" smtClean="0"/>
              <a:t>Azizi</a:t>
            </a:r>
            <a:r>
              <a:rPr lang="en-GB" sz="2600" i="1" dirty="0" smtClean="0"/>
              <a:t>, etc .</a:t>
            </a:r>
            <a:r>
              <a:rPr lang="en-GB" sz="2600" dirty="0" smtClean="0"/>
              <a:t> </a:t>
            </a:r>
            <a:endParaRPr lang="en-US" sz="26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Contemporary </a:t>
            </a:r>
            <a:r>
              <a:rPr lang="en-US" b="1" dirty="0" err="1" smtClean="0"/>
              <a:t>Tafsîr</a:t>
            </a:r>
            <a:r>
              <a:rPr lang="en-US" b="1" dirty="0" smtClean="0"/>
              <a:t> Literature</a:t>
            </a:r>
            <a:endParaRPr lang="en-US" dirty="0"/>
          </a:p>
        </p:txBody>
      </p:sp>
      <p:sp>
        <p:nvSpPr>
          <p:cNvPr id="3" name="Content Placeholder 2"/>
          <p:cNvSpPr>
            <a:spLocks noGrp="1"/>
          </p:cNvSpPr>
          <p:nvPr>
            <p:ph idx="1"/>
          </p:nvPr>
        </p:nvSpPr>
        <p:spPr>
          <a:xfrm>
            <a:off x="914400" y="1219200"/>
            <a:ext cx="7772400" cy="5410200"/>
          </a:xfrm>
        </p:spPr>
        <p:txBody>
          <a:bodyPr>
            <a:normAutofit/>
          </a:bodyPr>
          <a:lstStyle/>
          <a:p>
            <a:r>
              <a:rPr lang="en-US" dirty="0" smtClean="0"/>
              <a:t>Among numerous books on </a:t>
            </a:r>
            <a:r>
              <a:rPr lang="en-US" dirty="0" err="1" smtClean="0"/>
              <a:t>tafsîr</a:t>
            </a:r>
            <a:r>
              <a:rPr lang="en-US" dirty="0" smtClean="0"/>
              <a:t> that have been written in the twentieth century, three are outstanding. They are:</a:t>
            </a:r>
          </a:p>
          <a:p>
            <a:pPr marL="582930" lvl="0" indent="-514350">
              <a:buFont typeface="+mj-lt"/>
              <a:buAutoNum type="arabicPeriod"/>
            </a:pPr>
            <a:r>
              <a:rPr lang="en-US" b="1" dirty="0" err="1" smtClean="0"/>
              <a:t>Tafsîr</a:t>
            </a:r>
            <a:r>
              <a:rPr lang="en-US" b="1" dirty="0" smtClean="0"/>
              <a:t> al-</a:t>
            </a:r>
            <a:r>
              <a:rPr lang="en-US" b="1" dirty="0" err="1" smtClean="0"/>
              <a:t>Manâr</a:t>
            </a:r>
            <a:r>
              <a:rPr lang="en-US" dirty="0" smtClean="0"/>
              <a:t> </a:t>
            </a:r>
          </a:p>
          <a:p>
            <a:pPr marL="582930" lvl="0" indent="-514350">
              <a:buFont typeface="+mj-lt"/>
              <a:buAutoNum type="arabicPeriod"/>
            </a:pPr>
            <a:r>
              <a:rPr lang="en-US" b="1" dirty="0" err="1" smtClean="0"/>
              <a:t>Fî</a:t>
            </a:r>
            <a:r>
              <a:rPr lang="en-US" b="1" u="sng" dirty="0" err="1" smtClean="0"/>
              <a:t>z</a:t>
            </a:r>
            <a:r>
              <a:rPr lang="en-US" b="1" dirty="0" err="1" smtClean="0"/>
              <a:t>ilâl</a:t>
            </a:r>
            <a:r>
              <a:rPr lang="en-US" b="1" dirty="0" smtClean="0"/>
              <a:t> al-</a:t>
            </a:r>
            <a:r>
              <a:rPr lang="en-US" b="1" dirty="0" err="1" smtClean="0"/>
              <a:t>Qur'ân</a:t>
            </a:r>
            <a:r>
              <a:rPr lang="en-US" dirty="0" smtClean="0"/>
              <a:t> </a:t>
            </a:r>
          </a:p>
          <a:p>
            <a:pPr marL="582930" lvl="0" indent="-514350">
              <a:buFont typeface="+mj-lt"/>
              <a:buAutoNum type="arabicPeriod"/>
            </a:pPr>
            <a:r>
              <a:rPr lang="en-US" b="1" dirty="0" err="1" smtClean="0"/>
              <a:t>Tafhîm</a:t>
            </a:r>
            <a:r>
              <a:rPr lang="en-US" b="1" dirty="0" smtClean="0"/>
              <a:t> al-</a:t>
            </a:r>
            <a:r>
              <a:rPr lang="en-US" b="1" dirty="0" err="1" smtClean="0"/>
              <a:t>Qur'ân</a:t>
            </a:r>
            <a:r>
              <a:rPr lang="en-US" b="1" dirty="0" smtClean="0"/>
              <a:t>.</a:t>
            </a:r>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Tafsîr</a:t>
            </a:r>
            <a:r>
              <a:rPr lang="en-US" b="1" dirty="0" smtClean="0"/>
              <a:t> al-</a:t>
            </a:r>
            <a:r>
              <a:rPr lang="en-US" b="1" dirty="0" err="1" smtClean="0"/>
              <a:t>Manâr</a:t>
            </a:r>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en-US" sz="2600" dirty="0" smtClean="0"/>
              <a:t>The actual title of this book is </a:t>
            </a:r>
            <a:r>
              <a:rPr lang="en-US" sz="2600" dirty="0" err="1" smtClean="0"/>
              <a:t>Tafsîr</a:t>
            </a:r>
            <a:r>
              <a:rPr lang="en-US" sz="2600" dirty="0" smtClean="0"/>
              <a:t> al-</a:t>
            </a:r>
            <a:r>
              <a:rPr lang="en-US" sz="2600" dirty="0" err="1" smtClean="0"/>
              <a:t>Qur'ân</a:t>
            </a:r>
            <a:r>
              <a:rPr lang="en-US" sz="2600" dirty="0" smtClean="0"/>
              <a:t> al-</a:t>
            </a:r>
            <a:r>
              <a:rPr lang="en-US" sz="2600" u="sng" dirty="0" smtClean="0"/>
              <a:t>H</a:t>
            </a:r>
            <a:r>
              <a:rPr lang="en-US" sz="2600" dirty="0" smtClean="0"/>
              <a:t>akim. It was compiled by Mu</a:t>
            </a:r>
            <a:r>
              <a:rPr lang="en-US" sz="2600" u="sng" dirty="0" smtClean="0"/>
              <a:t>h</a:t>
            </a:r>
            <a:r>
              <a:rPr lang="en-US" sz="2600" dirty="0" smtClean="0"/>
              <a:t>ammad </a:t>
            </a:r>
            <a:r>
              <a:rPr lang="en-US" sz="2600" dirty="0" err="1" smtClean="0"/>
              <a:t>Rashîd</a:t>
            </a:r>
            <a:r>
              <a:rPr lang="en-US" sz="2600" dirty="0" smtClean="0"/>
              <a:t> </a:t>
            </a:r>
            <a:r>
              <a:rPr lang="en-US" sz="2600" dirty="0" err="1" smtClean="0"/>
              <a:t>Rida</a:t>
            </a:r>
            <a:r>
              <a:rPr lang="en-US" sz="2600" dirty="0" smtClean="0"/>
              <a:t> (d.1354/1935), the well-known disciple of Mu</a:t>
            </a:r>
            <a:r>
              <a:rPr lang="en-US" sz="2600" u="sng" dirty="0" smtClean="0"/>
              <a:t>h</a:t>
            </a:r>
            <a:r>
              <a:rPr lang="en-US" sz="2600" dirty="0" smtClean="0"/>
              <a:t>ammad </a:t>
            </a:r>
            <a:r>
              <a:rPr lang="en-US" sz="2600" baseline="30000" dirty="0" err="1" smtClean="0"/>
              <a:t>c</a:t>
            </a:r>
            <a:r>
              <a:rPr lang="en-US" sz="2600" dirty="0" err="1" smtClean="0"/>
              <a:t>Abduh</a:t>
            </a:r>
            <a:r>
              <a:rPr lang="en-US" sz="2600" dirty="0" smtClean="0"/>
              <a:t> (d.1323/1905), and published in Egypt. The </a:t>
            </a:r>
            <a:r>
              <a:rPr lang="en-US" sz="2600" b="1" dirty="0" err="1" smtClean="0"/>
              <a:t>tafsîr</a:t>
            </a:r>
            <a:r>
              <a:rPr lang="en-US" sz="2600" dirty="0" smtClean="0"/>
              <a:t> covers the first 12 </a:t>
            </a:r>
            <a:r>
              <a:rPr lang="en-US" sz="2600" dirty="0" err="1" smtClean="0"/>
              <a:t>juz</a:t>
            </a:r>
            <a:r>
              <a:rPr lang="en-US" sz="2600" dirty="0" smtClean="0"/>
              <a:t>' of the </a:t>
            </a:r>
            <a:r>
              <a:rPr lang="en-US" sz="2600" dirty="0" err="1" smtClean="0"/>
              <a:t>Qur'ân</a:t>
            </a:r>
            <a:endParaRPr lang="en-US" sz="2600" dirty="0" smtClean="0"/>
          </a:p>
          <a:p>
            <a:pPr algn="just">
              <a:buNone/>
            </a:pPr>
            <a:endParaRPr lang="en-US" sz="2600" dirty="0" smtClean="0"/>
          </a:p>
          <a:p>
            <a:pPr algn="just"/>
            <a:r>
              <a:rPr lang="en-US" sz="2800" dirty="0" smtClean="0"/>
              <a:t>the attempts to </a:t>
            </a:r>
            <a:r>
              <a:rPr lang="en-US" sz="2800" dirty="0" err="1" smtClean="0"/>
              <a:t>harmonise</a:t>
            </a:r>
            <a:r>
              <a:rPr lang="en-US" sz="2800" dirty="0" smtClean="0"/>
              <a:t> contemporary scientific as well as social development with the teachings of the </a:t>
            </a:r>
            <a:r>
              <a:rPr lang="en-US" sz="2800" dirty="0" err="1" smtClean="0"/>
              <a:t>Qur'ân</a:t>
            </a:r>
            <a:r>
              <a:rPr lang="en-US" sz="2800" dirty="0" smtClean="0"/>
              <a:t> seem rather inappropriate</a:t>
            </a:r>
            <a:endParaRPr 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smtClean="0"/>
              <a:t>Fî</a:t>
            </a:r>
            <a:r>
              <a:rPr lang="en-US" b="1" u="sng" dirty="0" err="1" smtClean="0"/>
              <a:t>z</a:t>
            </a:r>
            <a:r>
              <a:rPr lang="en-US" b="1" dirty="0" err="1" smtClean="0"/>
              <a:t>ilâl</a:t>
            </a:r>
            <a:r>
              <a:rPr lang="en-US" b="1" dirty="0" smtClean="0"/>
              <a:t> al-</a:t>
            </a:r>
            <a:r>
              <a:rPr lang="en-US" b="1" dirty="0" err="1" smtClean="0"/>
              <a:t>Qur'ân</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book, covering the complete </a:t>
            </a:r>
            <a:r>
              <a:rPr lang="en-US" dirty="0" err="1" smtClean="0"/>
              <a:t>Qur'ânic</a:t>
            </a:r>
            <a:r>
              <a:rPr lang="en-US" dirty="0" smtClean="0"/>
              <a:t> text in 4 volumes, with the title In the Shade of the </a:t>
            </a:r>
            <a:r>
              <a:rPr lang="en-US" dirty="0" err="1" smtClean="0"/>
              <a:t>Qur'ân</a:t>
            </a:r>
            <a:r>
              <a:rPr lang="en-US" dirty="0" smtClean="0"/>
              <a:t> has greatly influenced numerous Muslims especially the younger generations, and particularly in the Middle East. It was written by the well-known author </a:t>
            </a:r>
            <a:r>
              <a:rPr lang="en-US" dirty="0" err="1" smtClean="0"/>
              <a:t>Sayyid</a:t>
            </a:r>
            <a:r>
              <a:rPr lang="en-US" dirty="0" smtClean="0"/>
              <a:t> </a:t>
            </a:r>
            <a:r>
              <a:rPr lang="en-US" dirty="0" err="1" smtClean="0"/>
              <a:t>Qu</a:t>
            </a:r>
            <a:r>
              <a:rPr lang="en-US" u="sng" dirty="0" err="1" smtClean="0"/>
              <a:t>t</a:t>
            </a:r>
            <a:r>
              <a:rPr lang="en-US" dirty="0" err="1" smtClean="0"/>
              <a:t>b</a:t>
            </a:r>
            <a:r>
              <a:rPr lang="en-US" dirty="0" smtClean="0"/>
              <a:t> (d.1386/1966).</a:t>
            </a:r>
          </a:p>
          <a:p>
            <a:r>
              <a:rPr lang="en-US" dirty="0" smtClean="0"/>
              <a:t>He explain the true nature of Islam to contemporary Muslims, so as to invite them to join the struggle for the establishment of Islam both on the individual as well as the social level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Tafhîm</a:t>
            </a:r>
            <a:r>
              <a:rPr lang="en-US" b="1" dirty="0" smtClean="0"/>
              <a:t> al-</a:t>
            </a:r>
            <a:r>
              <a:rPr lang="en-US" b="1" dirty="0" err="1" smtClean="0"/>
              <a:t>Qur'ân</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Written in Urdu, and first published in article form, from 1943, in the journal </a:t>
            </a:r>
            <a:r>
              <a:rPr lang="en-US" dirty="0" err="1" smtClean="0"/>
              <a:t>Tarjumân</a:t>
            </a:r>
            <a:r>
              <a:rPr lang="en-US" dirty="0" smtClean="0"/>
              <a:t> al-</a:t>
            </a:r>
            <a:r>
              <a:rPr lang="en-US" dirty="0" err="1" smtClean="0"/>
              <a:t>Qur'ân</a:t>
            </a:r>
            <a:r>
              <a:rPr lang="en-US" dirty="0" smtClean="0"/>
              <a:t>, this </a:t>
            </a:r>
            <a:r>
              <a:rPr lang="en-US" b="1" dirty="0" err="1" smtClean="0"/>
              <a:t>tafsîr</a:t>
            </a:r>
            <a:r>
              <a:rPr lang="en-US" dirty="0" smtClean="0"/>
              <a:t>, covering the complete </a:t>
            </a:r>
            <a:r>
              <a:rPr lang="en-US" dirty="0" err="1" smtClean="0"/>
              <a:t>Qur'ânic</a:t>
            </a:r>
            <a:r>
              <a:rPr lang="en-US" dirty="0" smtClean="0"/>
              <a:t> text was completed in 1973. It is of great importance for contemporary Muslim thinking, particularly in the Indian subcontinent </a:t>
            </a:r>
          </a:p>
          <a:p>
            <a:r>
              <a:rPr lang="en-US" dirty="0" smtClean="0"/>
              <a:t>This </a:t>
            </a:r>
            <a:r>
              <a:rPr lang="en-US" dirty="0" err="1" smtClean="0"/>
              <a:t>tafsîr</a:t>
            </a:r>
            <a:r>
              <a:rPr lang="en-US" dirty="0" smtClean="0"/>
              <a:t>, entitled Understanding of the </a:t>
            </a:r>
            <a:r>
              <a:rPr lang="en-US" dirty="0" err="1" smtClean="0"/>
              <a:t>Qur'ân</a:t>
            </a:r>
            <a:r>
              <a:rPr lang="en-US" dirty="0" smtClean="0"/>
              <a:t> was written by the well-known founder of the </a:t>
            </a:r>
            <a:r>
              <a:rPr lang="en-US" dirty="0" err="1" smtClean="0"/>
              <a:t>Jamâ'at-i-Islâmî</a:t>
            </a:r>
            <a:r>
              <a:rPr lang="en-US" dirty="0" smtClean="0"/>
              <a:t> in Pakistan, </a:t>
            </a:r>
            <a:r>
              <a:rPr lang="en-US" dirty="0" err="1" smtClean="0"/>
              <a:t>Abul</a:t>
            </a:r>
            <a:r>
              <a:rPr lang="en-US" dirty="0" smtClean="0"/>
              <a:t> </a:t>
            </a:r>
            <a:r>
              <a:rPr lang="en-US" dirty="0" err="1" smtClean="0"/>
              <a:t>A'lâ</a:t>
            </a:r>
            <a:r>
              <a:rPr lang="en-US" dirty="0" smtClean="0"/>
              <a:t> </a:t>
            </a:r>
            <a:r>
              <a:rPr lang="en-US" dirty="0" err="1" smtClean="0"/>
              <a:t>Mawdûdî</a:t>
            </a:r>
            <a:r>
              <a:rPr lang="en-US" dirty="0" smtClean="0"/>
              <a:t> (d.1400/1979).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898360"/>
          </a:xfrm>
        </p:spPr>
        <p:txBody>
          <a:bodyPr>
            <a:normAutofit fontScale="92500"/>
          </a:bodyPr>
          <a:lstStyle/>
          <a:p>
            <a:endParaRPr lang="en-GB" dirty="0" smtClean="0"/>
          </a:p>
          <a:p>
            <a:pPr>
              <a:buNone/>
            </a:pPr>
            <a:r>
              <a:rPr lang="en-GB" dirty="0" smtClean="0"/>
              <a:t>	Muhammad </a:t>
            </a:r>
            <a:r>
              <a:rPr lang="en-GB" dirty="0" err="1" smtClean="0"/>
              <a:t>Abduh</a:t>
            </a:r>
            <a:r>
              <a:rPr lang="en-GB" dirty="0" smtClean="0"/>
              <a:t> </a:t>
            </a:r>
          </a:p>
          <a:p>
            <a:pPr algn="just">
              <a:buNone/>
            </a:pPr>
            <a:r>
              <a:rPr lang="en-GB" dirty="0" smtClean="0"/>
              <a:t>	Muhammad </a:t>
            </a:r>
            <a:r>
              <a:rPr lang="en-GB" dirty="0" err="1" smtClean="0"/>
              <a:t>Abduh</a:t>
            </a:r>
            <a:r>
              <a:rPr lang="en-GB" dirty="0" smtClean="0"/>
              <a:t> (d. 1905), from Egypt is considered by some the most significant exponent of the modernist school. He spent his time as a teacher and later as a judge, </a:t>
            </a:r>
            <a:r>
              <a:rPr lang="en-GB" i="1" dirty="0" smtClean="0"/>
              <a:t>mufti</a:t>
            </a:r>
            <a:r>
              <a:rPr lang="en-GB" dirty="0" smtClean="0"/>
              <a:t>, giving decisions, </a:t>
            </a:r>
            <a:r>
              <a:rPr lang="en-GB" i="1" dirty="0" err="1" smtClean="0"/>
              <a:t>fatwas</a:t>
            </a:r>
            <a:r>
              <a:rPr lang="en-GB" dirty="0" smtClean="0"/>
              <a:t> which embodied the modernist stance. He struggled against the traditional enterprise of </a:t>
            </a:r>
            <a:r>
              <a:rPr lang="en-GB" i="1" dirty="0" err="1" smtClean="0"/>
              <a:t>tafsir</a:t>
            </a:r>
            <a:r>
              <a:rPr lang="en-GB" dirty="0" smtClean="0"/>
              <a:t>. His incomplete </a:t>
            </a:r>
            <a:r>
              <a:rPr lang="en-GB" i="1" dirty="0" err="1" smtClean="0"/>
              <a:t>tafsir</a:t>
            </a:r>
            <a:r>
              <a:rPr lang="en-GB" dirty="0" smtClean="0"/>
              <a:t> of the Qur'an, </a:t>
            </a:r>
            <a:r>
              <a:rPr lang="en-GB" i="1" dirty="0" err="1" smtClean="0"/>
              <a:t>tafsir</a:t>
            </a:r>
            <a:r>
              <a:rPr lang="en-GB" dirty="0" smtClean="0"/>
              <a:t> </a:t>
            </a:r>
            <a:r>
              <a:rPr lang="en-GB" i="1" dirty="0" smtClean="0"/>
              <a:t>al-</a:t>
            </a:r>
            <a:r>
              <a:rPr lang="en-GB" i="1" dirty="0" err="1" smtClean="0"/>
              <a:t>Manar</a:t>
            </a:r>
            <a:r>
              <a:rPr lang="en-GB" dirty="0" smtClean="0"/>
              <a:t>, based upon his class lectures and the text of his legal decisions has been edited and published by Rashid </a:t>
            </a:r>
            <a:r>
              <a:rPr lang="en-GB" dirty="0" err="1" smtClean="0"/>
              <a:t>Rida</a:t>
            </a:r>
            <a:r>
              <a:rPr lang="en-GB" dirty="0" smtClean="0"/>
              <a:t>, his follower.</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a:t>
            </a:r>
            <a:r>
              <a:rPr lang="en-US" b="1" dirty="0" err="1" smtClean="0"/>
              <a:t>Tafsîr</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err="1" smtClean="0"/>
              <a:t>Tafsîr</a:t>
            </a:r>
            <a:r>
              <a:rPr lang="en-US" dirty="0" smtClean="0"/>
              <a:t> may be divided into three basic groups:</a:t>
            </a:r>
          </a:p>
          <a:p>
            <a:pPr>
              <a:buNone/>
            </a:pPr>
            <a:endParaRPr lang="en-US" dirty="0" smtClean="0"/>
          </a:p>
          <a:p>
            <a:pPr marL="582930" lvl="0" indent="-514350">
              <a:buFont typeface="+mj-lt"/>
              <a:buAutoNum type="arabicPeriod"/>
            </a:pPr>
            <a:r>
              <a:rPr lang="en-US" b="1" dirty="0" err="1" smtClean="0"/>
              <a:t>Tafsîr</a:t>
            </a:r>
            <a:r>
              <a:rPr lang="en-US" b="1" dirty="0" smtClean="0"/>
              <a:t> bi-l-</a:t>
            </a:r>
            <a:r>
              <a:rPr lang="en-US" b="1" dirty="0" err="1" smtClean="0"/>
              <a:t>riwâya</a:t>
            </a:r>
            <a:r>
              <a:rPr lang="en-US" dirty="0" smtClean="0"/>
              <a:t> (by transmission), also known as </a:t>
            </a:r>
            <a:r>
              <a:rPr lang="en-US" dirty="0" err="1" smtClean="0"/>
              <a:t>t</a:t>
            </a:r>
            <a:r>
              <a:rPr lang="en-US" b="1" dirty="0" err="1" smtClean="0"/>
              <a:t>afsîr</a:t>
            </a:r>
            <a:r>
              <a:rPr lang="en-US" b="1" dirty="0" smtClean="0"/>
              <a:t> bi-l-</a:t>
            </a:r>
            <a:r>
              <a:rPr lang="en-US" b="1" dirty="0" err="1" smtClean="0"/>
              <a:t>ma'thûr</a:t>
            </a:r>
            <a:r>
              <a:rPr lang="en-US" dirty="0" smtClean="0"/>
              <a:t>. </a:t>
            </a:r>
          </a:p>
          <a:p>
            <a:pPr marL="582930" lvl="0" indent="-514350">
              <a:buFont typeface="+mj-lt"/>
              <a:buAutoNum type="arabicPeriod"/>
            </a:pPr>
            <a:r>
              <a:rPr lang="en-US" b="1" dirty="0" err="1" smtClean="0"/>
              <a:t>Tafsîr</a:t>
            </a:r>
            <a:r>
              <a:rPr lang="en-US" b="1" dirty="0" smtClean="0"/>
              <a:t> </a:t>
            </a:r>
            <a:r>
              <a:rPr lang="en-US" b="1" dirty="0" err="1" smtClean="0"/>
              <a:t>bi'l-ra'y</a:t>
            </a:r>
            <a:r>
              <a:rPr lang="en-US" dirty="0" smtClean="0"/>
              <a:t> (by sound opinion; also known as </a:t>
            </a:r>
            <a:r>
              <a:rPr lang="en-US" b="1" dirty="0" err="1" smtClean="0"/>
              <a:t>tafsîr</a:t>
            </a:r>
            <a:r>
              <a:rPr lang="en-US" b="1" dirty="0" smtClean="0"/>
              <a:t> bi-l-</a:t>
            </a:r>
            <a:r>
              <a:rPr lang="en-US" b="1" dirty="0" err="1" smtClean="0"/>
              <a:t>dirâya</a:t>
            </a:r>
            <a:r>
              <a:rPr lang="en-US" dirty="0" smtClean="0"/>
              <a:t>, by knowledge). </a:t>
            </a:r>
          </a:p>
          <a:p>
            <a:pPr marL="582930" indent="-514350">
              <a:buFont typeface="+mj-lt"/>
              <a:buAutoNum type="arabicPeriod"/>
            </a:pPr>
            <a:r>
              <a:rPr lang="en-US" b="1" dirty="0" err="1" smtClean="0"/>
              <a:t>Tafsîr</a:t>
            </a:r>
            <a:r>
              <a:rPr lang="en-US" b="1" dirty="0" smtClean="0"/>
              <a:t> bi-l-</a:t>
            </a:r>
            <a:r>
              <a:rPr lang="en-US" b="1" dirty="0" err="1" smtClean="0"/>
              <a:t>ishâra</a:t>
            </a:r>
            <a:r>
              <a:rPr lang="en-US" dirty="0" smtClean="0"/>
              <a:t> (by indication, from signs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a:t>
            </a:r>
            <a:r>
              <a:rPr lang="en-US" dirty="0" err="1" smtClean="0"/>
              <a:t>Thafseer</a:t>
            </a:r>
            <a:endParaRPr lang="en-US" dirty="0"/>
          </a:p>
        </p:txBody>
      </p:sp>
      <p:sp>
        <p:nvSpPr>
          <p:cNvPr id="3" name="Content Placeholder 2"/>
          <p:cNvSpPr>
            <a:spLocks noGrp="1"/>
          </p:cNvSpPr>
          <p:nvPr>
            <p:ph idx="1"/>
          </p:nvPr>
        </p:nvSpPr>
        <p:spPr>
          <a:xfrm>
            <a:off x="914400" y="1295400"/>
            <a:ext cx="7772400" cy="5060160"/>
          </a:xfrm>
        </p:spPr>
        <p:txBody>
          <a:bodyPr>
            <a:normAutofit/>
          </a:bodyPr>
          <a:lstStyle/>
          <a:p>
            <a:pPr algn="just">
              <a:buNone/>
            </a:pPr>
            <a:r>
              <a:rPr lang="en-GB" sz="3600" dirty="0" smtClean="0"/>
              <a:t>   </a:t>
            </a:r>
            <a:r>
              <a:rPr lang="en-GB" sz="3200" dirty="0" smtClean="0"/>
              <a:t>The word </a:t>
            </a:r>
            <a:r>
              <a:rPr lang="en-GB" sz="3200" i="1" dirty="0" err="1" smtClean="0"/>
              <a:t>tafsir</a:t>
            </a:r>
            <a:r>
              <a:rPr lang="en-GB" sz="3200" dirty="0" smtClean="0"/>
              <a:t> is derived from the Arabic word </a:t>
            </a:r>
            <a:r>
              <a:rPr lang="en-GB" sz="3200" i="1" dirty="0" err="1" smtClean="0"/>
              <a:t>fasara</a:t>
            </a:r>
            <a:r>
              <a:rPr lang="en-GB" sz="3200" dirty="0" smtClean="0"/>
              <a:t>, which literally means to lift the curtain, to make clear, to show the objective, and hence by analogy </a:t>
            </a:r>
            <a:r>
              <a:rPr lang="en-GB" sz="3200" i="1" dirty="0" err="1" smtClean="0"/>
              <a:t>tafsir</a:t>
            </a:r>
            <a:r>
              <a:rPr lang="en-GB" sz="3200" dirty="0" smtClean="0"/>
              <a:t> is the body of knowledge which aims to make clear the true meaning of the Qur'an, its injunctions and the occasions of its revelation.</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b="1" dirty="0" err="1" smtClean="0"/>
              <a:t>Tafsîr</a:t>
            </a:r>
            <a:r>
              <a:rPr lang="en-US" b="1" dirty="0" smtClean="0"/>
              <a:t> bi-l-</a:t>
            </a:r>
            <a:r>
              <a:rPr lang="en-US" b="1" dirty="0" err="1" smtClean="0"/>
              <a:t>riwâya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By this is meant all explanations of the </a:t>
            </a:r>
            <a:r>
              <a:rPr lang="en-US" dirty="0" err="1" smtClean="0"/>
              <a:t>Qur'ân</a:t>
            </a:r>
            <a:r>
              <a:rPr lang="en-US" dirty="0" smtClean="0"/>
              <a:t> which can be traced back through a chain of transmission to a sound source, i.e.:</a:t>
            </a:r>
          </a:p>
          <a:p>
            <a:pPr marL="582930" lvl="0" indent="-514350">
              <a:buFont typeface="+mj-lt"/>
              <a:buAutoNum type="arabicPeriod"/>
            </a:pPr>
            <a:r>
              <a:rPr lang="en-US" dirty="0" smtClean="0"/>
              <a:t>The </a:t>
            </a:r>
            <a:r>
              <a:rPr lang="en-US" dirty="0" err="1" smtClean="0"/>
              <a:t>Qur'ân</a:t>
            </a:r>
            <a:r>
              <a:rPr lang="en-US" dirty="0" smtClean="0"/>
              <a:t> itself. </a:t>
            </a:r>
          </a:p>
          <a:p>
            <a:pPr marL="582930" lvl="0" indent="-514350">
              <a:buFont typeface="+mj-lt"/>
              <a:buAutoNum type="arabicPeriod"/>
            </a:pPr>
            <a:r>
              <a:rPr lang="en-US" dirty="0" smtClean="0"/>
              <a:t>The explanation of the Prophet. </a:t>
            </a:r>
          </a:p>
          <a:p>
            <a:pPr marL="582930" lvl="0" indent="-514350">
              <a:buFont typeface="+mj-lt"/>
              <a:buAutoNum type="arabicPeriod"/>
            </a:pPr>
            <a:r>
              <a:rPr lang="en-US" dirty="0" smtClean="0"/>
              <a:t>The explanation by Companions of the Prophet (to some extent). </a:t>
            </a:r>
          </a:p>
          <a:p>
            <a:pPr marL="582930" indent="-514350">
              <a:buNone/>
            </a:pPr>
            <a:r>
              <a:rPr lang="en-US" b="1" dirty="0" smtClean="0"/>
              <a:t>Examples:</a:t>
            </a:r>
            <a:endParaRPr lang="en-US" dirty="0" smtClean="0"/>
          </a:p>
          <a:p>
            <a:pPr marL="582930" lvl="0" indent="-514350">
              <a:buFont typeface="+mj-lt"/>
              <a:buAutoNum type="arabicPeriod"/>
            </a:pPr>
            <a:r>
              <a:rPr lang="en-US" dirty="0" smtClean="0"/>
              <a:t>5:2 by 5:4, </a:t>
            </a:r>
          </a:p>
          <a:p>
            <a:pPr marL="582930" indent="-514350">
              <a:buFont typeface="+mj-lt"/>
              <a:buAutoNum type="arabicPeriod"/>
            </a:pPr>
            <a:r>
              <a:rPr lang="en-US" dirty="0" smtClean="0"/>
              <a:t>44: 3 by 97: 1:</a:t>
            </a:r>
          </a:p>
          <a:p>
            <a:pPr marL="582930" lvl="0" indent="-514350">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en-US" b="1" dirty="0" err="1" smtClean="0"/>
              <a:t>Tafsîr</a:t>
            </a:r>
            <a:r>
              <a:rPr lang="en-US" b="1" dirty="0" smtClean="0"/>
              <a:t> </a:t>
            </a:r>
            <a:r>
              <a:rPr lang="en-US" b="1" dirty="0" err="1" smtClean="0"/>
              <a:t>bi'l-ra'y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not based directly on transmission of knowledge by the predecessors, but on the use of reason and </a:t>
            </a:r>
            <a:r>
              <a:rPr lang="en-US" b="1" dirty="0" err="1" smtClean="0"/>
              <a:t>ijtihâd</a:t>
            </a:r>
            <a:r>
              <a:rPr lang="en-US" dirty="0" smtClean="0"/>
              <a:t>.</a:t>
            </a:r>
          </a:p>
          <a:p>
            <a:r>
              <a:rPr lang="en-US" b="1" dirty="0" err="1" smtClean="0"/>
              <a:t>Tafsîr</a:t>
            </a:r>
            <a:r>
              <a:rPr lang="en-US" b="1" dirty="0" smtClean="0"/>
              <a:t> </a:t>
            </a:r>
            <a:r>
              <a:rPr lang="en-US" b="1" dirty="0" err="1" smtClean="0"/>
              <a:t>bil-ra'y</a:t>
            </a:r>
            <a:r>
              <a:rPr lang="en-US" dirty="0" smtClean="0"/>
              <a:t> does not mean 'interpretation by mere opinion', but deriving an opinion through </a:t>
            </a:r>
            <a:r>
              <a:rPr lang="en-US" b="1" dirty="0" err="1" smtClean="0"/>
              <a:t>ijtihâd</a:t>
            </a:r>
            <a:r>
              <a:rPr lang="en-US" dirty="0" smtClean="0"/>
              <a:t> based on sound sources. While the former has been condemned already in the </a:t>
            </a:r>
            <a:r>
              <a:rPr lang="en-US" dirty="0" err="1" smtClean="0"/>
              <a:t>hadith</a:t>
            </a:r>
            <a:r>
              <a:rPr lang="en-US" dirty="0" smtClean="0"/>
              <a:t>, the latter is recommendable, when used in its proper place as sound </a:t>
            </a:r>
            <a:r>
              <a:rPr lang="en-US" b="1" dirty="0" err="1" smtClean="0"/>
              <a:t>ijtihâd</a:t>
            </a:r>
            <a:r>
              <a:rPr lang="en-US" dirty="0" smtClean="0"/>
              <a:t>, and was also approved by the Prophet, e.g. when he sent </a:t>
            </a:r>
            <a:r>
              <a:rPr lang="en-US" dirty="0" err="1" smtClean="0"/>
              <a:t>Mu'âdh</a:t>
            </a:r>
            <a:r>
              <a:rPr lang="en-US" dirty="0" smtClean="0"/>
              <a:t> bin </a:t>
            </a:r>
            <a:r>
              <a:rPr lang="en-US" dirty="0" err="1" smtClean="0"/>
              <a:t>Jabal</a:t>
            </a:r>
            <a:r>
              <a:rPr lang="en-US" dirty="0" smtClean="0"/>
              <a:t> to Yemen.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772400" cy="5364960"/>
          </a:xfrm>
        </p:spPr>
        <p:txBody>
          <a:bodyPr>
            <a:normAutofit lnSpcReduction="10000"/>
          </a:bodyPr>
          <a:lstStyle/>
          <a:p>
            <a:r>
              <a:rPr lang="en-US" b="1" dirty="0" err="1" smtClean="0"/>
              <a:t>tafsîr</a:t>
            </a:r>
            <a:r>
              <a:rPr lang="en-US" b="1" dirty="0" smtClean="0"/>
              <a:t> </a:t>
            </a:r>
            <a:r>
              <a:rPr lang="en-US" b="1" dirty="0" err="1" smtClean="0"/>
              <a:t>bi'l-ra'y</a:t>
            </a:r>
            <a:r>
              <a:rPr lang="en-US" dirty="0" smtClean="0"/>
              <a:t> into two kinds:</a:t>
            </a:r>
          </a:p>
          <a:p>
            <a:endParaRPr lang="en-US" dirty="0" smtClean="0"/>
          </a:p>
          <a:p>
            <a:pPr marL="582930" lvl="0" indent="-514350" algn="just">
              <a:buFont typeface="+mj-lt"/>
              <a:buAutoNum type="arabicPeriod"/>
            </a:pPr>
            <a:r>
              <a:rPr lang="en-US" b="1" dirty="0" err="1" smtClean="0"/>
              <a:t>Tafsîr</a:t>
            </a:r>
            <a:r>
              <a:rPr lang="en-US" b="1" dirty="0" smtClean="0"/>
              <a:t> </a:t>
            </a:r>
            <a:r>
              <a:rPr lang="en-US" b="1" dirty="0" err="1" smtClean="0"/>
              <a:t>ma</a:t>
            </a:r>
            <a:r>
              <a:rPr lang="en-US" b="1" u="sng" dirty="0" err="1" smtClean="0"/>
              <a:t>h</a:t>
            </a:r>
            <a:r>
              <a:rPr lang="en-US" b="1" dirty="0" err="1" smtClean="0"/>
              <a:t>mûd</a:t>
            </a:r>
            <a:r>
              <a:rPr lang="en-US" dirty="0" smtClean="0"/>
              <a:t> (praiseworthy), which is in agreement with the sources of </a:t>
            </a:r>
            <a:r>
              <a:rPr lang="en-US" dirty="0" err="1" smtClean="0"/>
              <a:t>tafsîr</a:t>
            </a:r>
            <a:r>
              <a:rPr lang="en-US" dirty="0" smtClean="0"/>
              <a:t>, the rules of </a:t>
            </a:r>
            <a:r>
              <a:rPr lang="en-US" dirty="0" err="1" smtClean="0"/>
              <a:t>sharî'a</a:t>
            </a:r>
            <a:r>
              <a:rPr lang="en-US" dirty="0" smtClean="0"/>
              <a:t> and the Arabic language. </a:t>
            </a:r>
          </a:p>
          <a:p>
            <a:pPr marL="582930" lvl="0" indent="-514350" algn="just">
              <a:buNone/>
            </a:pPr>
            <a:endParaRPr lang="en-US" dirty="0" smtClean="0"/>
          </a:p>
          <a:p>
            <a:pPr marL="582930" lvl="0" indent="-514350" algn="just">
              <a:buFont typeface="+mj-lt"/>
              <a:buAutoNum type="arabicPeriod"/>
            </a:pPr>
            <a:r>
              <a:rPr lang="en-US" b="1" dirty="0" err="1" smtClean="0"/>
              <a:t>Tafsîr</a:t>
            </a:r>
            <a:r>
              <a:rPr lang="en-US" b="1" dirty="0" smtClean="0"/>
              <a:t> </a:t>
            </a:r>
            <a:r>
              <a:rPr lang="en-US" b="1" dirty="0" err="1" smtClean="0"/>
              <a:t>madhmûm</a:t>
            </a:r>
            <a:r>
              <a:rPr lang="en-US" dirty="0" smtClean="0"/>
              <a:t> (blameworthy), which is done without proper knowledge of the sources of </a:t>
            </a:r>
            <a:r>
              <a:rPr lang="en-US" b="1" dirty="0" err="1" smtClean="0"/>
              <a:t>tafsîr</a:t>
            </a:r>
            <a:r>
              <a:rPr lang="en-US" dirty="0" smtClean="0"/>
              <a:t>, </a:t>
            </a:r>
            <a:r>
              <a:rPr lang="en-US" dirty="0" err="1" smtClean="0"/>
              <a:t>sharî'a</a:t>
            </a:r>
            <a:r>
              <a:rPr lang="en-US" dirty="0" smtClean="0"/>
              <a:t> and the Arabic language. It is therefore based on mere opinion and must be rejected.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en-US" b="1" dirty="0" err="1" smtClean="0"/>
              <a:t>Tafsîr</a:t>
            </a:r>
            <a:r>
              <a:rPr lang="en-US" b="1" dirty="0" smtClean="0"/>
              <a:t> bi-l-</a:t>
            </a:r>
            <a:r>
              <a:rPr lang="en-US" b="1" dirty="0" err="1" smtClean="0"/>
              <a:t>ishâra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By this is meant the interpretation of the </a:t>
            </a:r>
            <a:r>
              <a:rPr lang="en-US" dirty="0" err="1" smtClean="0"/>
              <a:t>Qur'ân</a:t>
            </a:r>
            <a:r>
              <a:rPr lang="en-US" dirty="0" smtClean="0"/>
              <a:t> beyond its outer meanings, and the people </a:t>
            </a:r>
            <a:r>
              <a:rPr lang="en-US" dirty="0" err="1" smtClean="0"/>
              <a:t>practising</a:t>
            </a:r>
            <a:r>
              <a:rPr lang="en-US" dirty="0" smtClean="0"/>
              <a:t> it concern themselves with meanings attached to verses of the </a:t>
            </a:r>
            <a:r>
              <a:rPr lang="en-US" dirty="0" err="1" smtClean="0"/>
              <a:t>Qur'ân</a:t>
            </a:r>
            <a:r>
              <a:rPr lang="en-US" dirty="0" smtClean="0"/>
              <a:t>, which are not visible to anyone, but only to him whose heart Allah has opened</a:t>
            </a:r>
          </a:p>
          <a:p>
            <a:pPr algn="just"/>
            <a:r>
              <a:rPr lang="en-US" dirty="0" smtClean="0"/>
              <a:t>Some scholars have therefore rejected it from the viewpoint of general acceptability and said it is based on mere opinion. However </a:t>
            </a:r>
            <a:r>
              <a:rPr lang="en-US" dirty="0" err="1" smtClean="0"/>
              <a:t>Ibn</a:t>
            </a:r>
            <a:r>
              <a:rPr lang="en-US" dirty="0" smtClean="0"/>
              <a:t> al-</a:t>
            </a:r>
            <a:r>
              <a:rPr lang="en-US" dirty="0" err="1" smtClean="0"/>
              <a:t>Qayyim</a:t>
            </a:r>
            <a:r>
              <a:rPr lang="en-US" dirty="0" smtClean="0"/>
              <a:t> is reported to have said that results achieved by </a:t>
            </a:r>
            <a:r>
              <a:rPr lang="en-US" b="1" dirty="0" err="1" smtClean="0"/>
              <a:t>tafsîr</a:t>
            </a:r>
            <a:r>
              <a:rPr lang="en-US" b="1" dirty="0" smtClean="0"/>
              <a:t> bi-l-</a:t>
            </a:r>
            <a:r>
              <a:rPr lang="en-US" b="1" dirty="0" err="1" smtClean="0"/>
              <a:t>ishâra</a:t>
            </a:r>
            <a:r>
              <a:rPr lang="en-US" dirty="0" smtClean="0"/>
              <a:t> are permissible and constitute good findings, if the following four principles are jointly applied:</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That there is no disagreement with the plain meaning of the verse. </a:t>
            </a:r>
          </a:p>
          <a:p>
            <a:pPr lvl="0"/>
            <a:r>
              <a:rPr lang="en-US" dirty="0" smtClean="0"/>
              <a:t>That it is a sound meaning in itself. </a:t>
            </a:r>
          </a:p>
          <a:p>
            <a:pPr lvl="0"/>
            <a:r>
              <a:rPr lang="en-US" dirty="0" smtClean="0"/>
              <a:t>That in the wording there is some indication towards it. </a:t>
            </a:r>
          </a:p>
          <a:p>
            <a:pPr lvl="0"/>
            <a:r>
              <a:rPr lang="en-US" dirty="0" smtClean="0"/>
              <a:t>That there are close connections between it and the plain meaning.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Differences In </a:t>
            </a:r>
            <a:r>
              <a:rPr lang="en-US" b="1" dirty="0" err="1" smtClean="0"/>
              <a:t>Tafsîr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some cases the </a:t>
            </a:r>
            <a:r>
              <a:rPr lang="en-US" b="1" dirty="0" err="1" smtClean="0"/>
              <a:t>mufassirûn</a:t>
            </a:r>
            <a:r>
              <a:rPr lang="en-US" dirty="0" smtClean="0"/>
              <a:t> do not agree on the interpretation of a given verse from the </a:t>
            </a:r>
            <a:r>
              <a:rPr lang="en-US" dirty="0" err="1" smtClean="0"/>
              <a:t>Qur'ân</a:t>
            </a:r>
            <a:r>
              <a:rPr lang="en-US" dirty="0" smtClean="0"/>
              <a:t>. There are a number of reasons for this, the most important ones are the following:</a:t>
            </a:r>
          </a:p>
          <a:p>
            <a:pPr lvl="0">
              <a:buNone/>
            </a:pPr>
            <a:r>
              <a:rPr lang="en-US" dirty="0" smtClean="0"/>
              <a:t>External: </a:t>
            </a:r>
          </a:p>
          <a:p>
            <a:pPr marL="582930" indent="-514350">
              <a:buFont typeface="+mj-lt"/>
              <a:buAutoNum type="arabicPeriod"/>
            </a:pPr>
            <a:r>
              <a:rPr lang="en-US" dirty="0" smtClean="0"/>
              <a:t>Disregard for </a:t>
            </a:r>
            <a:r>
              <a:rPr lang="en-US" dirty="0" err="1" smtClean="0"/>
              <a:t>isnad</a:t>
            </a:r>
            <a:r>
              <a:rPr lang="en-US" dirty="0" smtClean="0"/>
              <a:t>.</a:t>
            </a:r>
          </a:p>
          <a:p>
            <a:pPr marL="582930" indent="-514350">
              <a:buFont typeface="+mj-lt"/>
              <a:buAutoNum type="arabicPeriod"/>
            </a:pPr>
            <a:r>
              <a:rPr lang="en-US" dirty="0" smtClean="0"/>
              <a:t>Use of unsound materials, such as </a:t>
            </a:r>
            <a:r>
              <a:rPr lang="en-US" b="1" dirty="0" err="1" smtClean="0"/>
              <a:t>isrâ'îlîyât</a:t>
            </a:r>
            <a:r>
              <a:rPr lang="en-US" b="1" dirty="0" smtClean="0"/>
              <a:t>.</a:t>
            </a:r>
            <a:endParaRPr lang="en-US" dirty="0" smtClean="0"/>
          </a:p>
          <a:p>
            <a:pPr marL="582930" indent="-514350">
              <a:buFont typeface="+mj-lt"/>
              <a:buAutoNum type="arabicPeriod"/>
            </a:pPr>
            <a:r>
              <a:rPr lang="en-US" dirty="0" smtClean="0"/>
              <a:t>Conscious misrepresentation, based on a pre-conceived belief or other ulterior motives.</a:t>
            </a:r>
          </a:p>
          <a:p>
            <a:pPr lvl="0">
              <a:buNone/>
            </a:pPr>
            <a:r>
              <a:rPr lang="en-US" dirty="0" smtClean="0"/>
              <a:t>Internal: </a:t>
            </a:r>
          </a:p>
          <a:p>
            <a:pPr marL="582930" indent="-514350">
              <a:buFont typeface="+mj-lt"/>
              <a:buAutoNum type="arabicPeriod"/>
            </a:pPr>
            <a:r>
              <a:rPr lang="en-US" dirty="0" smtClean="0"/>
              <a:t>Genuine mistake in comprehension.</a:t>
            </a:r>
          </a:p>
          <a:p>
            <a:pPr marL="582930" indent="-514350">
              <a:buFont typeface="+mj-lt"/>
              <a:buAutoNum type="arabicPeriod"/>
            </a:pPr>
            <a:r>
              <a:rPr lang="en-US" dirty="0" smtClean="0"/>
              <a:t>Interpretation based on unconscious preconceived notion.</a:t>
            </a:r>
          </a:p>
          <a:p>
            <a:pPr marL="582930" indent="-514350">
              <a:buFont typeface="+mj-lt"/>
              <a:buAutoNum type="arabicPeriod"/>
            </a:pPr>
            <a:r>
              <a:rPr lang="en-US" dirty="0" smtClean="0"/>
              <a:t>Multiplicity of meanings in the revelation from Allah.</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Isrâ'îlîyât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This word, meaning 'of Jewish origin' refers to explanations derived from non-Muslim sources and especially from the Jewish tradition, but also including other </a:t>
            </a:r>
            <a:r>
              <a:rPr lang="en-US" b="1" dirty="0" err="1" smtClean="0"/>
              <a:t>ahl</a:t>
            </a:r>
            <a:r>
              <a:rPr lang="en-US" b="1" dirty="0" smtClean="0"/>
              <a:t> al-</a:t>
            </a:r>
            <a:r>
              <a:rPr lang="en-US" b="1" dirty="0" err="1" smtClean="0"/>
              <a:t>kitâb</a:t>
            </a:r>
            <a:r>
              <a:rPr lang="en-US" dirty="0" smtClean="0"/>
              <a:t> in general. Such material was used very little by the </a:t>
            </a:r>
            <a:r>
              <a:rPr lang="en-US" b="1" u="sng" dirty="0" err="1" smtClean="0"/>
              <a:t>s</a:t>
            </a:r>
            <a:r>
              <a:rPr lang="en-US" b="1" dirty="0" err="1" smtClean="0"/>
              <a:t>ahâba</a:t>
            </a:r>
            <a:r>
              <a:rPr lang="en-US" dirty="0" smtClean="0"/>
              <a:t>, but more by the </a:t>
            </a:r>
            <a:r>
              <a:rPr lang="en-US" b="1" dirty="0" err="1" smtClean="0"/>
              <a:t>tabi</a:t>
            </a:r>
            <a:r>
              <a:rPr lang="en-US" baseline="30000" dirty="0" err="1" smtClean="0"/>
              <a:t>c</a:t>
            </a:r>
            <a:r>
              <a:rPr lang="en-US" b="1" dirty="0" err="1" smtClean="0"/>
              <a:t>ûn</a:t>
            </a:r>
            <a:r>
              <a:rPr lang="en-US" dirty="0" smtClean="0"/>
              <a:t> and even more by later generations.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kinds of </a:t>
            </a:r>
            <a:r>
              <a:rPr lang="en-US" dirty="0" err="1" smtClean="0"/>
              <a:t>Thafseer</a:t>
            </a:r>
            <a:endParaRPr lang="en-US" dirty="0"/>
          </a:p>
        </p:txBody>
      </p:sp>
      <p:sp>
        <p:nvSpPr>
          <p:cNvPr id="3" name="Content Placeholder 2"/>
          <p:cNvSpPr>
            <a:spLocks noGrp="1"/>
          </p:cNvSpPr>
          <p:nvPr>
            <p:ph idx="1"/>
          </p:nvPr>
        </p:nvSpPr>
        <p:spPr>
          <a:xfrm>
            <a:off x="914400" y="1295400"/>
            <a:ext cx="7772400" cy="5060160"/>
          </a:xfrm>
        </p:spPr>
        <p:txBody>
          <a:bodyPr>
            <a:normAutofit fontScale="77500" lnSpcReduction="20000"/>
          </a:bodyPr>
          <a:lstStyle/>
          <a:p>
            <a:pPr marL="582930" indent="-514350" algn="just">
              <a:buFont typeface="+mj-lt"/>
              <a:buAutoNum type="arabicPeriod"/>
            </a:pPr>
            <a:r>
              <a:rPr lang="en-US" u="sng" dirty="0" err="1" smtClean="0"/>
              <a:t>Tafseer</a:t>
            </a:r>
            <a:r>
              <a:rPr lang="en-US" u="sng" dirty="0" smtClean="0"/>
              <a:t>-Al-</a:t>
            </a:r>
            <a:r>
              <a:rPr lang="en-US" u="sng" dirty="0" err="1" smtClean="0"/>
              <a:t>Ahkam</a:t>
            </a:r>
            <a:endParaRPr lang="en-US" u="sng" dirty="0" smtClean="0"/>
          </a:p>
          <a:p>
            <a:pPr marL="582930" indent="-514350">
              <a:buNone/>
            </a:pPr>
            <a:r>
              <a:rPr lang="en-US" dirty="0" smtClean="0"/>
              <a:t/>
            </a:r>
            <a:br>
              <a:rPr lang="en-US" dirty="0" smtClean="0"/>
            </a:br>
            <a:r>
              <a:rPr lang="en-US" dirty="0" smtClean="0"/>
              <a:t>This kind of </a:t>
            </a:r>
            <a:r>
              <a:rPr lang="en-US" dirty="0" err="1" smtClean="0"/>
              <a:t>tafseer</a:t>
            </a:r>
            <a:r>
              <a:rPr lang="en-US" dirty="0" smtClean="0"/>
              <a:t> deals largely with the injunctions and prohibitions of the </a:t>
            </a:r>
            <a:r>
              <a:rPr lang="en-US" dirty="0" err="1" smtClean="0"/>
              <a:t>Quraan</a:t>
            </a:r>
            <a:r>
              <a:rPr lang="en-US" dirty="0" smtClean="0"/>
              <a:t> </a:t>
            </a:r>
            <a:r>
              <a:rPr lang="en-US" dirty="0" err="1" smtClean="0"/>
              <a:t>Ex:Al</a:t>
            </a:r>
            <a:r>
              <a:rPr lang="en-US" dirty="0" smtClean="0"/>
              <a:t>-</a:t>
            </a:r>
            <a:r>
              <a:rPr lang="en-US" dirty="0" err="1" smtClean="0"/>
              <a:t>Jamili</a:t>
            </a:r>
            <a:r>
              <a:rPr lang="en-US" dirty="0" smtClean="0"/>
              <a:t>-</a:t>
            </a:r>
            <a:r>
              <a:rPr lang="en-US" dirty="0" err="1" smtClean="0"/>
              <a:t>ahkam</a:t>
            </a:r>
            <a:r>
              <a:rPr lang="en-US" dirty="0" smtClean="0"/>
              <a:t>-al-</a:t>
            </a:r>
            <a:r>
              <a:rPr lang="en-US" dirty="0" err="1" smtClean="0"/>
              <a:t>Quraan</a:t>
            </a:r>
            <a:r>
              <a:rPr lang="en-US" dirty="0" smtClean="0"/>
              <a:t> </a:t>
            </a:r>
          </a:p>
          <a:p>
            <a:pPr marL="582930" indent="-514350">
              <a:buFont typeface="+mj-lt"/>
              <a:buAutoNum type="arabicPeriod" startAt="2"/>
            </a:pPr>
            <a:r>
              <a:rPr lang="en-US" u="sng" dirty="0" err="1" smtClean="0"/>
              <a:t>Tafseer</a:t>
            </a:r>
            <a:r>
              <a:rPr lang="en-US" u="sng" dirty="0" smtClean="0"/>
              <a:t>-Al-</a:t>
            </a:r>
            <a:r>
              <a:rPr lang="en-US" u="sng" dirty="0" err="1" smtClean="0"/>
              <a:t>Naql</a:t>
            </a:r>
            <a:r>
              <a:rPr lang="en-US" dirty="0" smtClean="0"/>
              <a:t/>
            </a:r>
            <a:br>
              <a:rPr lang="en-US" dirty="0" smtClean="0"/>
            </a:br>
            <a:r>
              <a:rPr lang="en-US" dirty="0" smtClean="0"/>
              <a:t>This kind of </a:t>
            </a:r>
            <a:r>
              <a:rPr lang="en-US" dirty="0" err="1" smtClean="0"/>
              <a:t>tafseer</a:t>
            </a:r>
            <a:r>
              <a:rPr lang="en-US" dirty="0" smtClean="0"/>
              <a:t> focuses on the </a:t>
            </a:r>
            <a:r>
              <a:rPr lang="en-US" dirty="0" err="1" smtClean="0"/>
              <a:t>Ahadeeth</a:t>
            </a:r>
            <a:r>
              <a:rPr lang="en-US" dirty="0" smtClean="0"/>
              <a:t/>
            </a:r>
            <a:br>
              <a:rPr lang="en-US" dirty="0" smtClean="0"/>
            </a:br>
            <a:r>
              <a:rPr lang="en-US" dirty="0" smtClean="0"/>
              <a:t>Ex: </a:t>
            </a:r>
            <a:r>
              <a:rPr lang="en-US" dirty="0" err="1" smtClean="0"/>
              <a:t>Tafseer</a:t>
            </a:r>
            <a:r>
              <a:rPr lang="en-US" dirty="0" smtClean="0"/>
              <a:t> </a:t>
            </a:r>
            <a:r>
              <a:rPr lang="en-US" dirty="0" err="1" smtClean="0"/>
              <a:t>ibn</a:t>
            </a:r>
            <a:r>
              <a:rPr lang="en-US" dirty="0" smtClean="0"/>
              <a:t> </a:t>
            </a:r>
            <a:r>
              <a:rPr lang="en-US" dirty="0" err="1" smtClean="0"/>
              <a:t>Kathir</a:t>
            </a:r>
            <a:endParaRPr lang="en-US" dirty="0" smtClean="0"/>
          </a:p>
          <a:p>
            <a:pPr marL="582930" indent="-514350">
              <a:buFont typeface="+mj-lt"/>
              <a:buAutoNum type="arabicPeriod" startAt="2"/>
            </a:pPr>
            <a:r>
              <a:rPr lang="en-US" u="sng" dirty="0" err="1" smtClean="0"/>
              <a:t>Tafseer</a:t>
            </a:r>
            <a:r>
              <a:rPr lang="en-US" u="sng" dirty="0" smtClean="0"/>
              <a:t>-Al-</a:t>
            </a:r>
            <a:r>
              <a:rPr lang="en-US" u="sng" dirty="0" err="1" smtClean="0"/>
              <a:t>Nahw</a:t>
            </a:r>
            <a:r>
              <a:rPr lang="en-US" dirty="0" smtClean="0"/>
              <a:t/>
            </a:r>
            <a:br>
              <a:rPr lang="en-US" dirty="0" smtClean="0"/>
            </a:br>
            <a:r>
              <a:rPr lang="en-US" dirty="0" smtClean="0"/>
              <a:t>This kind of </a:t>
            </a:r>
            <a:r>
              <a:rPr lang="en-US" dirty="0" err="1" smtClean="0"/>
              <a:t>tafseer</a:t>
            </a:r>
            <a:r>
              <a:rPr lang="en-US" dirty="0" smtClean="0"/>
              <a:t> focuses on the </a:t>
            </a:r>
            <a:r>
              <a:rPr lang="en-US" dirty="0" err="1" smtClean="0"/>
              <a:t>grammer</a:t>
            </a:r>
            <a:r>
              <a:rPr lang="en-US" dirty="0" smtClean="0"/>
              <a:t> of the </a:t>
            </a:r>
            <a:r>
              <a:rPr lang="en-US" dirty="0" err="1" smtClean="0"/>
              <a:t>Quraan</a:t>
            </a:r>
            <a:r>
              <a:rPr lang="en-US" dirty="0" smtClean="0"/>
              <a:t/>
            </a:r>
            <a:br>
              <a:rPr lang="en-US" dirty="0" smtClean="0"/>
            </a:br>
            <a:r>
              <a:rPr lang="en-US" dirty="0" err="1" smtClean="0"/>
              <a:t>Ex:I'raabul</a:t>
            </a:r>
            <a:r>
              <a:rPr lang="en-US" dirty="0" smtClean="0"/>
              <a:t> </a:t>
            </a:r>
            <a:r>
              <a:rPr lang="en-US" dirty="0" err="1" smtClean="0"/>
              <a:t>Quraan</a:t>
            </a:r>
            <a:endParaRPr lang="en-US" dirty="0" smtClean="0"/>
          </a:p>
          <a:p>
            <a:pPr marL="582930" indent="-514350">
              <a:buFont typeface="+mj-lt"/>
              <a:buAutoNum type="arabicPeriod" startAt="2"/>
            </a:pPr>
            <a:r>
              <a:rPr lang="en-US" u="sng" dirty="0" err="1" smtClean="0"/>
              <a:t>Tafseer</a:t>
            </a:r>
            <a:r>
              <a:rPr lang="en-US" u="sng" dirty="0" smtClean="0"/>
              <a:t>-Al-</a:t>
            </a:r>
            <a:r>
              <a:rPr lang="en-US" u="sng" dirty="0" err="1" smtClean="0"/>
              <a:t>Balagha</a:t>
            </a:r>
            <a:endParaRPr lang="en-US" u="sng" dirty="0" smtClean="0"/>
          </a:p>
          <a:p>
            <a:pPr marL="582930" indent="-514350">
              <a:buNone/>
            </a:pPr>
            <a:r>
              <a:rPr lang="en-US" dirty="0" smtClean="0"/>
              <a:t>	This kind of </a:t>
            </a:r>
            <a:r>
              <a:rPr lang="en-US" dirty="0" err="1" smtClean="0"/>
              <a:t>tafseer</a:t>
            </a:r>
            <a:r>
              <a:rPr lang="en-US" dirty="0" smtClean="0"/>
              <a:t> deals largely with the rhetorical nature of the </a:t>
            </a:r>
            <a:r>
              <a:rPr lang="en-US" dirty="0" err="1" smtClean="0"/>
              <a:t>Quraan</a:t>
            </a:r>
            <a:r>
              <a:rPr lang="en-US" dirty="0" smtClean="0"/>
              <a:t/>
            </a:r>
            <a:br>
              <a:rPr lang="en-US" dirty="0" smtClean="0"/>
            </a:br>
            <a:r>
              <a:rPr lang="en-US" dirty="0" smtClean="0"/>
              <a:t/>
            </a:r>
            <a:br>
              <a:rPr lang="en-US" dirty="0" smtClean="0"/>
            </a:br>
            <a:r>
              <a:rPr lang="en-US" dirty="0" err="1" smtClean="0"/>
              <a:t>Ex:Kasshaf</a:t>
            </a:r>
            <a:r>
              <a:rPr lang="en-US" dirty="0" smtClean="0"/>
              <a:t> Written by Imam </a:t>
            </a:r>
            <a:r>
              <a:rPr lang="en-US" dirty="0" err="1" smtClean="0"/>
              <a:t>Zamakhshari</a:t>
            </a:r>
            <a:r>
              <a:rPr lang="en-US" dirty="0" smtClean="0"/>
              <a:t>(He was also a </a:t>
            </a:r>
            <a:r>
              <a:rPr lang="en-US" dirty="0" err="1" smtClean="0"/>
              <a:t>mu'tazilli</a:t>
            </a:r>
            <a:r>
              <a:rPr lang="en-US" dirty="0" smtClean="0"/>
              <a:t>(Rationalist)</a:t>
            </a:r>
          </a:p>
          <a:p>
            <a:pPr marL="582930" indent="-514350">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Some important Books of </a:t>
            </a:r>
            <a:r>
              <a:rPr lang="en-US" sz="3200" b="1" dirty="0" err="1" smtClean="0"/>
              <a:t>Tafsîr</a:t>
            </a:r>
            <a:endParaRPr lang="en-US" sz="3200" dirty="0"/>
          </a:p>
        </p:txBody>
      </p:sp>
      <p:sp>
        <p:nvSpPr>
          <p:cNvPr id="3" name="Content Placeholder 2"/>
          <p:cNvSpPr>
            <a:spLocks noGrp="1"/>
          </p:cNvSpPr>
          <p:nvPr>
            <p:ph idx="1"/>
          </p:nvPr>
        </p:nvSpPr>
        <p:spPr/>
        <p:txBody>
          <a:bodyPr/>
          <a:lstStyle/>
          <a:p>
            <a:pPr marL="582930" indent="-514350">
              <a:buFont typeface="+mj-lt"/>
              <a:buAutoNum type="arabicPeriod"/>
            </a:pPr>
            <a:r>
              <a:rPr lang="en-US" dirty="0" smtClean="0"/>
              <a:t>The oldest text available is attributed to </a:t>
            </a:r>
            <a:r>
              <a:rPr lang="en-US" dirty="0" err="1" smtClean="0"/>
              <a:t>Ibn</a:t>
            </a:r>
            <a:r>
              <a:rPr lang="en-US" dirty="0" smtClean="0"/>
              <a:t> </a:t>
            </a:r>
            <a:r>
              <a:rPr lang="en-US" dirty="0" err="1" smtClean="0"/>
              <a:t>Abbâs</a:t>
            </a:r>
            <a:r>
              <a:rPr lang="en-US" dirty="0" smtClean="0"/>
              <a:t> (d.68/687) although some doubt its authenticity.</a:t>
            </a:r>
          </a:p>
          <a:p>
            <a:pPr marL="582930" indent="-514350">
              <a:buFont typeface="+mj-lt"/>
              <a:buAutoNum type="arabicPeriod"/>
            </a:pPr>
            <a:r>
              <a:rPr lang="en-US" dirty="0" smtClean="0"/>
              <a:t>Other old books of </a:t>
            </a:r>
            <a:r>
              <a:rPr lang="en-US" b="1" dirty="0" err="1" smtClean="0"/>
              <a:t>tafsîr</a:t>
            </a:r>
            <a:r>
              <a:rPr lang="en-US" dirty="0" smtClean="0"/>
              <a:t>, still available to us, include the works of </a:t>
            </a:r>
            <a:r>
              <a:rPr lang="en-US" dirty="0" err="1" smtClean="0"/>
              <a:t>Zaid</a:t>
            </a:r>
            <a:r>
              <a:rPr lang="en-US" dirty="0" smtClean="0"/>
              <a:t> bin </a:t>
            </a:r>
            <a:r>
              <a:rPr lang="en-US" baseline="30000" dirty="0" smtClean="0"/>
              <a:t> </a:t>
            </a:r>
            <a:r>
              <a:rPr lang="en-US" dirty="0" err="1" smtClean="0"/>
              <a:t>Alî</a:t>
            </a:r>
            <a:r>
              <a:rPr lang="en-US" dirty="0" smtClean="0"/>
              <a:t> (d.122/740) and </a:t>
            </a:r>
            <a:r>
              <a:rPr lang="en-US" dirty="0" err="1" smtClean="0"/>
              <a:t>Mujâhid</a:t>
            </a:r>
            <a:r>
              <a:rPr lang="en-US" dirty="0" smtClean="0"/>
              <a:t>, (d.104/722).</a:t>
            </a:r>
          </a:p>
          <a:p>
            <a:pPr marL="582930" indent="-514350">
              <a:buFont typeface="+mj-lt"/>
              <a:buAutoNum type="arabicPeriod"/>
            </a:pPr>
            <a:r>
              <a:rPr lang="en-US" b="1" dirty="0" err="1" smtClean="0"/>
              <a:t>Tafsîr</a:t>
            </a:r>
            <a:r>
              <a:rPr lang="en-US" b="1" dirty="0" smtClean="0"/>
              <a:t> al-</a:t>
            </a:r>
            <a:r>
              <a:rPr lang="en-US" b="1" u="sng" dirty="0" err="1" smtClean="0"/>
              <a:t>T</a:t>
            </a:r>
            <a:r>
              <a:rPr lang="en-US" b="1" dirty="0" err="1" smtClean="0"/>
              <a:t>abarî</a:t>
            </a:r>
            <a:r>
              <a:rPr lang="en-US" dirty="0" smtClean="0"/>
              <a:t>: </a:t>
            </a:r>
            <a:r>
              <a:rPr lang="en-US" dirty="0" err="1" smtClean="0"/>
              <a:t>Ibn</a:t>
            </a:r>
            <a:r>
              <a:rPr lang="en-US" dirty="0" smtClean="0"/>
              <a:t> </a:t>
            </a:r>
            <a:r>
              <a:rPr lang="en-US" dirty="0" err="1" smtClean="0"/>
              <a:t>Jarîr</a:t>
            </a:r>
            <a:r>
              <a:rPr lang="en-US" dirty="0" smtClean="0"/>
              <a:t> al-</a:t>
            </a:r>
            <a:r>
              <a:rPr lang="en-US" u="sng" dirty="0" err="1" smtClean="0"/>
              <a:t>T</a:t>
            </a:r>
            <a:r>
              <a:rPr lang="en-US" dirty="0" err="1" smtClean="0"/>
              <a:t>abarî</a:t>
            </a:r>
            <a:r>
              <a:rPr lang="en-US" dirty="0" smtClean="0"/>
              <a:t> (d-310/922) under the title Jami' al-</a:t>
            </a:r>
            <a:r>
              <a:rPr lang="en-US" dirty="0" err="1" smtClean="0"/>
              <a:t>Bayân</a:t>
            </a:r>
            <a:r>
              <a:rPr lang="en-US" dirty="0" smtClean="0"/>
              <a:t> </a:t>
            </a:r>
            <a:r>
              <a:rPr lang="en-US" dirty="0" err="1" smtClean="0"/>
              <a:t>fî</a:t>
            </a:r>
            <a:r>
              <a:rPr lang="en-US" dirty="0" smtClean="0"/>
              <a:t> </a:t>
            </a:r>
            <a:r>
              <a:rPr lang="en-US" dirty="0" err="1" smtClean="0"/>
              <a:t>Tafsîr</a:t>
            </a:r>
            <a:r>
              <a:rPr lang="en-US" dirty="0" smtClean="0"/>
              <a:t> al-</a:t>
            </a:r>
            <a:r>
              <a:rPr lang="en-US" dirty="0" err="1" smtClean="0"/>
              <a:t>Qur'ân</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Other Well-Known Books of </a:t>
            </a:r>
            <a:r>
              <a:rPr lang="en-US" sz="3200" b="1" dirty="0" err="1" smtClean="0"/>
              <a:t>Tafsîr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Tafsîr</a:t>
            </a:r>
            <a:r>
              <a:rPr lang="en-US" b="1" dirty="0" smtClean="0"/>
              <a:t> al </a:t>
            </a:r>
            <a:r>
              <a:rPr lang="en-US" b="1" dirty="0" err="1" smtClean="0"/>
              <a:t>Samarqandî</a:t>
            </a:r>
            <a:r>
              <a:rPr lang="en-US" dirty="0" smtClean="0"/>
              <a:t>, by </a:t>
            </a:r>
            <a:r>
              <a:rPr lang="en-US" dirty="0" err="1" smtClean="0"/>
              <a:t>Abû</a:t>
            </a:r>
            <a:r>
              <a:rPr lang="en-US" dirty="0" smtClean="0"/>
              <a:t> al-</a:t>
            </a:r>
            <a:r>
              <a:rPr lang="en-US" dirty="0" err="1" smtClean="0"/>
              <a:t>Laith</a:t>
            </a:r>
            <a:r>
              <a:rPr lang="en-US" dirty="0" smtClean="0"/>
              <a:t> al-</a:t>
            </a:r>
            <a:r>
              <a:rPr lang="en-US" dirty="0" err="1" smtClean="0"/>
              <a:t>Samarqandî</a:t>
            </a:r>
            <a:r>
              <a:rPr lang="en-US" dirty="0" smtClean="0"/>
              <a:t> (d.373/983) under the title Ba</a:t>
            </a:r>
            <a:r>
              <a:rPr lang="en-US" u="sng" dirty="0" smtClean="0"/>
              <a:t>h</a:t>
            </a:r>
            <a:r>
              <a:rPr lang="en-US" dirty="0" smtClean="0"/>
              <a:t>r al </a:t>
            </a:r>
            <a:r>
              <a:rPr lang="en-US" dirty="0" err="1" smtClean="0"/>
              <a:t>ulum</a:t>
            </a:r>
            <a:endParaRPr lang="en-US" dirty="0" smtClean="0"/>
          </a:p>
          <a:p>
            <a:r>
              <a:rPr lang="en-US" b="1" dirty="0" err="1" smtClean="0"/>
              <a:t>Tafsîr</a:t>
            </a:r>
            <a:r>
              <a:rPr lang="en-US" b="1" dirty="0" smtClean="0"/>
              <a:t> al </a:t>
            </a:r>
            <a:r>
              <a:rPr lang="en-US" b="1" dirty="0" err="1" smtClean="0"/>
              <a:t>Tha'labî</a:t>
            </a:r>
            <a:r>
              <a:rPr lang="en-US" dirty="0" smtClean="0"/>
              <a:t>, by A</a:t>
            </a:r>
            <a:r>
              <a:rPr lang="en-US" u="sng" dirty="0" smtClean="0"/>
              <a:t>h</a:t>
            </a:r>
            <a:r>
              <a:rPr lang="en-US" dirty="0" smtClean="0"/>
              <a:t>mad bin </a:t>
            </a:r>
            <a:r>
              <a:rPr lang="en-US" dirty="0" err="1" smtClean="0"/>
              <a:t>Ibrâhîm</a:t>
            </a:r>
            <a:r>
              <a:rPr lang="en-US" dirty="0" smtClean="0"/>
              <a:t> al </a:t>
            </a:r>
            <a:r>
              <a:rPr lang="en-US" dirty="0" err="1" smtClean="0"/>
              <a:t>Tha'labî</a:t>
            </a:r>
            <a:r>
              <a:rPr lang="en-US" dirty="0" smtClean="0"/>
              <a:t> al-</a:t>
            </a:r>
            <a:r>
              <a:rPr lang="en-US" dirty="0" err="1" smtClean="0"/>
              <a:t>Nîsâbûrî</a:t>
            </a:r>
            <a:r>
              <a:rPr lang="en-US" dirty="0" smtClean="0"/>
              <a:t> (d.383/993) under the title al-</a:t>
            </a:r>
            <a:r>
              <a:rPr lang="en-US" dirty="0" err="1" smtClean="0"/>
              <a:t>Kashf</a:t>
            </a:r>
            <a:r>
              <a:rPr lang="en-US" dirty="0" smtClean="0"/>
              <a:t> </a:t>
            </a:r>
            <a:r>
              <a:rPr lang="en-US" dirty="0" err="1" smtClean="0"/>
              <a:t>wa</a:t>
            </a:r>
            <a:r>
              <a:rPr lang="en-US" dirty="0" smtClean="0"/>
              <a:t>-l-</a:t>
            </a:r>
            <a:r>
              <a:rPr lang="en-US" dirty="0" err="1" smtClean="0"/>
              <a:t>bayân</a:t>
            </a:r>
            <a:r>
              <a:rPr lang="en-US" dirty="0" smtClean="0"/>
              <a:t> 'an </a:t>
            </a:r>
            <a:r>
              <a:rPr lang="en-US" dirty="0" err="1" smtClean="0"/>
              <a:t>tafsîr</a:t>
            </a:r>
            <a:r>
              <a:rPr lang="en-US" dirty="0" smtClean="0"/>
              <a:t> al-</a:t>
            </a:r>
            <a:r>
              <a:rPr lang="en-US" dirty="0" err="1" smtClean="0"/>
              <a:t>Qur'ân</a:t>
            </a:r>
            <a:r>
              <a:rPr lang="en-US" dirty="0" smtClean="0"/>
              <a:t> </a:t>
            </a:r>
          </a:p>
          <a:p>
            <a:r>
              <a:rPr lang="en-US" b="1" dirty="0" err="1" smtClean="0"/>
              <a:t>Tafsîr</a:t>
            </a:r>
            <a:r>
              <a:rPr lang="en-US" b="1" dirty="0" smtClean="0"/>
              <a:t> al-</a:t>
            </a:r>
            <a:r>
              <a:rPr lang="en-US" b="1" dirty="0" err="1" smtClean="0"/>
              <a:t>Baghawî</a:t>
            </a:r>
            <a:r>
              <a:rPr lang="en-US" dirty="0" smtClean="0"/>
              <a:t>, by </a:t>
            </a:r>
            <a:r>
              <a:rPr lang="en-US" u="sng" dirty="0" err="1" smtClean="0"/>
              <a:t>H</a:t>
            </a:r>
            <a:r>
              <a:rPr lang="en-US" dirty="0" err="1" smtClean="0"/>
              <a:t>asan</a:t>
            </a:r>
            <a:r>
              <a:rPr lang="en-US" dirty="0" smtClean="0"/>
              <a:t> bin </a:t>
            </a:r>
            <a:r>
              <a:rPr lang="en-US" dirty="0" err="1" smtClean="0"/>
              <a:t>Mas'ûd</a:t>
            </a:r>
            <a:r>
              <a:rPr lang="en-US" dirty="0" smtClean="0"/>
              <a:t> al-</a:t>
            </a:r>
            <a:r>
              <a:rPr lang="en-US" dirty="0" err="1" smtClean="0"/>
              <a:t>Baghawî</a:t>
            </a:r>
            <a:r>
              <a:rPr lang="en-US" dirty="0" smtClean="0"/>
              <a:t> (d.510/1116) under the title </a:t>
            </a:r>
            <a:r>
              <a:rPr lang="en-US" dirty="0" err="1" smtClean="0"/>
              <a:t>Ma'âlim</a:t>
            </a:r>
            <a:r>
              <a:rPr lang="en-US" dirty="0" smtClean="0"/>
              <a:t> al-</a:t>
            </a:r>
            <a:r>
              <a:rPr lang="en-US" dirty="0" err="1" smtClean="0"/>
              <a:t>tanzîl</a:t>
            </a:r>
            <a:endParaRPr lang="en-US" dirty="0" smtClean="0"/>
          </a:p>
          <a:p>
            <a:r>
              <a:rPr lang="en-US" b="1" dirty="0" err="1" smtClean="0"/>
              <a:t>Tafsîr</a:t>
            </a:r>
            <a:r>
              <a:rPr lang="en-US" b="1" dirty="0" smtClean="0"/>
              <a:t> </a:t>
            </a:r>
            <a:r>
              <a:rPr lang="en-US" b="1" dirty="0" err="1" smtClean="0"/>
              <a:t>Ibn</a:t>
            </a:r>
            <a:r>
              <a:rPr lang="en-US" b="1" dirty="0" smtClean="0"/>
              <a:t> </a:t>
            </a:r>
            <a:r>
              <a:rPr lang="en-US" b="1" dirty="0" err="1" smtClean="0"/>
              <a:t>Kathîr</a:t>
            </a:r>
            <a:r>
              <a:rPr lang="en-US" dirty="0" smtClean="0"/>
              <a:t>, by </a:t>
            </a:r>
            <a:r>
              <a:rPr lang="en-US" dirty="0" err="1" smtClean="0"/>
              <a:t>Isma'il</a:t>
            </a:r>
            <a:r>
              <a:rPr lang="en-US" dirty="0" smtClean="0"/>
              <a:t> bin '</a:t>
            </a:r>
            <a:r>
              <a:rPr lang="en-US" dirty="0" err="1" smtClean="0"/>
              <a:t>Amr</a:t>
            </a:r>
            <a:r>
              <a:rPr lang="en-US" dirty="0" smtClean="0"/>
              <a:t> bin </a:t>
            </a:r>
            <a:r>
              <a:rPr lang="en-US" dirty="0" err="1" smtClean="0"/>
              <a:t>Kathîr</a:t>
            </a:r>
            <a:r>
              <a:rPr lang="en-US" dirty="0" smtClean="0"/>
              <a:t> al-</a:t>
            </a:r>
            <a:r>
              <a:rPr lang="en-US" dirty="0" err="1" smtClean="0"/>
              <a:t>Dimashqî</a:t>
            </a:r>
            <a:r>
              <a:rPr lang="en-US" dirty="0" smtClean="0"/>
              <a:t> (d.774/1372) under the title </a:t>
            </a:r>
            <a:r>
              <a:rPr lang="en-US" dirty="0" err="1" smtClean="0"/>
              <a:t>Tafsîr</a:t>
            </a:r>
            <a:r>
              <a:rPr lang="en-US" dirty="0" smtClean="0"/>
              <a:t> al-</a:t>
            </a:r>
            <a:r>
              <a:rPr lang="en-US" dirty="0" err="1" smtClean="0"/>
              <a:t>Qur'ân</a:t>
            </a:r>
            <a:r>
              <a:rPr lang="en-US" dirty="0" smtClean="0"/>
              <a:t> al-</a:t>
            </a:r>
            <a:r>
              <a:rPr lang="en-US" dirty="0" err="1" smtClean="0"/>
              <a:t>A</a:t>
            </a:r>
            <a:r>
              <a:rPr lang="en-US" u="sng" dirty="0" err="1" smtClean="0"/>
              <a:t>z</a:t>
            </a:r>
            <a:r>
              <a:rPr lang="en-US" dirty="0" err="1" smtClean="0"/>
              <a:t>îm</a:t>
            </a:r>
            <a:r>
              <a:rPr lang="en-US" dirty="0" smtClean="0"/>
              <a:t>, </a:t>
            </a:r>
          </a:p>
          <a:p>
            <a:pPr lvl="0"/>
            <a:r>
              <a:rPr lang="en-US" b="1" dirty="0" err="1" smtClean="0"/>
              <a:t>Tafsîr</a:t>
            </a:r>
            <a:r>
              <a:rPr lang="en-US" b="1" dirty="0" smtClean="0"/>
              <a:t> al-</a:t>
            </a:r>
            <a:r>
              <a:rPr lang="en-US" b="1" dirty="0" err="1" smtClean="0"/>
              <a:t>Suyû</a:t>
            </a:r>
            <a:r>
              <a:rPr lang="en-US" b="1" u="sng" dirty="0" err="1" smtClean="0"/>
              <a:t>t</a:t>
            </a:r>
            <a:r>
              <a:rPr lang="en-US" b="1" dirty="0" err="1" smtClean="0"/>
              <a:t>î</a:t>
            </a:r>
            <a:r>
              <a:rPr lang="en-US" dirty="0" smtClean="0"/>
              <a:t>, by </a:t>
            </a:r>
            <a:r>
              <a:rPr lang="en-US" dirty="0" err="1" smtClean="0"/>
              <a:t>Jalal</a:t>
            </a:r>
            <a:r>
              <a:rPr lang="en-US" dirty="0" smtClean="0"/>
              <a:t> al-Din al-</a:t>
            </a:r>
            <a:r>
              <a:rPr lang="en-US" dirty="0" err="1" smtClean="0"/>
              <a:t>Suyû</a:t>
            </a:r>
            <a:r>
              <a:rPr lang="en-US" u="sng" dirty="0" err="1" smtClean="0"/>
              <a:t>t</a:t>
            </a:r>
            <a:r>
              <a:rPr lang="en-US" dirty="0" err="1" smtClean="0"/>
              <a:t>î</a:t>
            </a:r>
            <a:r>
              <a:rPr lang="en-US" dirty="0" smtClean="0"/>
              <a:t> (d.911/1505) under the title al-</a:t>
            </a:r>
            <a:r>
              <a:rPr lang="en-US" dirty="0" err="1" smtClean="0"/>
              <a:t>Durr</a:t>
            </a:r>
            <a:r>
              <a:rPr lang="en-US" dirty="0" smtClean="0"/>
              <a:t> al-</a:t>
            </a:r>
            <a:r>
              <a:rPr lang="en-US" dirty="0" err="1" smtClean="0"/>
              <a:t>Manthûr</a:t>
            </a:r>
            <a:r>
              <a:rPr lang="en-US" dirty="0" smtClean="0"/>
              <a:t> </a:t>
            </a:r>
            <a:r>
              <a:rPr lang="en-US" dirty="0" err="1" smtClean="0"/>
              <a:t>fî</a:t>
            </a:r>
            <a:r>
              <a:rPr lang="en-US" dirty="0" smtClean="0"/>
              <a:t>-l-</a:t>
            </a:r>
            <a:r>
              <a:rPr lang="en-US" dirty="0" err="1" smtClean="0"/>
              <a:t>tafsîr</a:t>
            </a:r>
            <a:r>
              <a:rPr lang="en-US" dirty="0" smtClean="0"/>
              <a:t> bi-l-</a:t>
            </a:r>
            <a:r>
              <a:rPr lang="en-US" dirty="0" err="1" smtClean="0"/>
              <a:t>ma'thûr</a:t>
            </a:r>
            <a:r>
              <a:rPr lang="en-US" dirty="0" smtClean="0"/>
              <a:t>. </a:t>
            </a:r>
          </a:p>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Tafsîr</a:t>
            </a:r>
            <a:r>
              <a:rPr lang="en-US" b="1" dirty="0" smtClean="0"/>
              <a:t> &amp; </a:t>
            </a:r>
            <a:r>
              <a:rPr lang="en-US" b="1" dirty="0" err="1" smtClean="0"/>
              <a:t>Ta'wil</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word </a:t>
            </a:r>
            <a:r>
              <a:rPr lang="en-US" b="1" dirty="0" err="1" smtClean="0"/>
              <a:t>ta'wîl</a:t>
            </a:r>
            <a:r>
              <a:rPr lang="en-US" dirty="0" smtClean="0"/>
              <a:t>, which is also used in this connection, is derived from the root '</a:t>
            </a:r>
            <a:r>
              <a:rPr lang="en-US" b="1" dirty="0" err="1" smtClean="0"/>
              <a:t>awwala</a:t>
            </a:r>
            <a:r>
              <a:rPr lang="en-US" dirty="0" smtClean="0"/>
              <a:t>' and also means 'explanation, interpretation' .</a:t>
            </a:r>
          </a:p>
          <a:p>
            <a:pPr algn="just"/>
            <a:endParaRPr lang="en-US" dirty="0" smtClean="0"/>
          </a:p>
          <a:p>
            <a:pPr algn="just"/>
            <a:r>
              <a:rPr lang="en-US" b="1" dirty="0" err="1" smtClean="0"/>
              <a:t>Ta'wîl</a:t>
            </a:r>
            <a:r>
              <a:rPr lang="en-US" dirty="0" smtClean="0"/>
              <a:t> is considered by some to mean the explanation of the inner and concealed meanings of the </a:t>
            </a:r>
            <a:r>
              <a:rPr lang="en-US" dirty="0" err="1" smtClean="0"/>
              <a:t>Qur'ân</a:t>
            </a:r>
            <a:r>
              <a:rPr lang="en-US" dirty="0" smtClean="0"/>
              <a:t>, as far as a knowledgeable person can have access to them. Others are of the opinion that there is no difference between </a:t>
            </a:r>
            <a:r>
              <a:rPr lang="en-US" b="1" dirty="0" err="1" smtClean="0"/>
              <a:t>tafsîr</a:t>
            </a:r>
            <a:r>
              <a:rPr lang="en-US" dirty="0" smtClean="0"/>
              <a:t> and </a:t>
            </a:r>
            <a:r>
              <a:rPr lang="en-US" b="1" dirty="0" err="1" smtClean="0"/>
              <a:t>ta'wîl</a:t>
            </a:r>
            <a:r>
              <a:rPr lang="en-US" dirty="0" smtClean="0"/>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Some important books from the class of </a:t>
            </a:r>
            <a:r>
              <a:rPr lang="en-US" sz="3200" b="1" dirty="0" err="1" smtClean="0"/>
              <a:t>tafsîr</a:t>
            </a:r>
            <a:r>
              <a:rPr lang="en-US" sz="3200" b="1" dirty="0" smtClean="0"/>
              <a:t> </a:t>
            </a:r>
            <a:r>
              <a:rPr lang="en-US" sz="3200" b="1" dirty="0" err="1" smtClean="0"/>
              <a:t>bi'l-ra'y</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Al-</a:t>
            </a:r>
            <a:r>
              <a:rPr lang="en-US" dirty="0" err="1" smtClean="0"/>
              <a:t>Kashshâf</a:t>
            </a:r>
            <a:r>
              <a:rPr lang="en-US" dirty="0" smtClean="0"/>
              <a:t>, by </a:t>
            </a:r>
            <a:r>
              <a:rPr lang="en-US" dirty="0" err="1" smtClean="0"/>
              <a:t>Abu'l-Qâsim</a:t>
            </a:r>
            <a:r>
              <a:rPr lang="en-US" dirty="0" smtClean="0"/>
              <a:t> </a:t>
            </a:r>
            <a:r>
              <a:rPr lang="en-US" dirty="0" err="1" smtClean="0"/>
              <a:t>Ma</a:t>
            </a:r>
            <a:r>
              <a:rPr lang="en-US" u="sng" dirty="0" err="1" smtClean="0"/>
              <a:t>h</a:t>
            </a:r>
            <a:r>
              <a:rPr lang="en-US" dirty="0" err="1" smtClean="0"/>
              <a:t>mûd</a:t>
            </a:r>
            <a:r>
              <a:rPr lang="en-US" dirty="0" smtClean="0"/>
              <a:t> </a:t>
            </a:r>
            <a:r>
              <a:rPr lang="en-US" dirty="0" err="1" smtClean="0"/>
              <a:t>Ibn</a:t>
            </a:r>
            <a:r>
              <a:rPr lang="en-US" dirty="0" smtClean="0"/>
              <a:t> </a:t>
            </a:r>
            <a:r>
              <a:rPr lang="en-US" dirty="0" err="1" smtClean="0"/>
              <a:t>Umar</a:t>
            </a:r>
            <a:r>
              <a:rPr lang="en-US" dirty="0" smtClean="0"/>
              <a:t> al-</a:t>
            </a:r>
            <a:r>
              <a:rPr lang="en-US" dirty="0" err="1" smtClean="0"/>
              <a:t>Zamakhsharî</a:t>
            </a:r>
            <a:r>
              <a:rPr lang="en-US" dirty="0" smtClean="0"/>
              <a:t> (d.539/1144), </a:t>
            </a:r>
            <a:endParaRPr lang="en-US" dirty="0" smtClean="0"/>
          </a:p>
          <a:p>
            <a:r>
              <a:rPr lang="en-US" dirty="0" err="1" smtClean="0"/>
              <a:t>Mafâti</a:t>
            </a:r>
            <a:r>
              <a:rPr lang="en-US" u="sng" dirty="0" err="1" smtClean="0"/>
              <a:t>h</a:t>
            </a:r>
            <a:r>
              <a:rPr lang="en-US" dirty="0" smtClean="0"/>
              <a:t> al-</a:t>
            </a:r>
            <a:r>
              <a:rPr lang="en-US" dirty="0" err="1" smtClean="0"/>
              <a:t>Ghaib</a:t>
            </a:r>
            <a:r>
              <a:rPr lang="en-US" dirty="0" smtClean="0"/>
              <a:t>, by Mu</a:t>
            </a:r>
            <a:r>
              <a:rPr lang="en-US" u="sng" dirty="0" smtClean="0"/>
              <a:t>h</a:t>
            </a:r>
            <a:r>
              <a:rPr lang="en-US" dirty="0" smtClean="0"/>
              <a:t>ammad bin </a:t>
            </a:r>
            <a:r>
              <a:rPr lang="en-US" baseline="30000" dirty="0" err="1" smtClean="0"/>
              <a:t>c</a:t>
            </a:r>
            <a:r>
              <a:rPr lang="en-US" dirty="0" err="1" smtClean="0"/>
              <a:t>Amr</a:t>
            </a:r>
            <a:r>
              <a:rPr lang="en-US" dirty="0" smtClean="0"/>
              <a:t> al-</a:t>
            </a:r>
            <a:r>
              <a:rPr lang="en-US" u="sng" dirty="0" smtClean="0"/>
              <a:t>H</a:t>
            </a:r>
            <a:r>
              <a:rPr lang="en-US" dirty="0" smtClean="0"/>
              <a:t>usain al-</a:t>
            </a:r>
            <a:r>
              <a:rPr lang="en-US" dirty="0" err="1" smtClean="0"/>
              <a:t>Râzî</a:t>
            </a:r>
            <a:r>
              <a:rPr lang="en-US" dirty="0" smtClean="0"/>
              <a:t> (d.606/1209</a:t>
            </a:r>
            <a:r>
              <a:rPr lang="en-US" dirty="0" smtClean="0"/>
              <a:t>)</a:t>
            </a:r>
          </a:p>
          <a:p>
            <a:r>
              <a:rPr lang="en-US" dirty="0" err="1" smtClean="0"/>
              <a:t>Anwâr</a:t>
            </a:r>
            <a:r>
              <a:rPr lang="en-US" dirty="0" smtClean="0"/>
              <a:t> al-</a:t>
            </a:r>
            <a:r>
              <a:rPr lang="en-US" dirty="0" err="1" smtClean="0"/>
              <a:t>Tanzîl</a:t>
            </a:r>
            <a:r>
              <a:rPr lang="en-US" dirty="0" smtClean="0"/>
              <a:t>, by </a:t>
            </a:r>
            <a:r>
              <a:rPr lang="en-US" baseline="30000" dirty="0" err="1" smtClean="0"/>
              <a:t>c</a:t>
            </a:r>
            <a:r>
              <a:rPr lang="en-US" dirty="0" err="1" smtClean="0"/>
              <a:t>Abd</a:t>
            </a:r>
            <a:r>
              <a:rPr lang="en-US" dirty="0" smtClean="0"/>
              <a:t> Allah bin </a:t>
            </a:r>
            <a:r>
              <a:rPr lang="en-US" baseline="30000" dirty="0" err="1" smtClean="0"/>
              <a:t>c</a:t>
            </a:r>
            <a:r>
              <a:rPr lang="en-US" dirty="0" err="1" smtClean="0"/>
              <a:t>Umar</a:t>
            </a:r>
            <a:r>
              <a:rPr lang="en-US" dirty="0" smtClean="0"/>
              <a:t> al-</a:t>
            </a:r>
            <a:r>
              <a:rPr lang="en-US" dirty="0" err="1" smtClean="0"/>
              <a:t>Baidâwî</a:t>
            </a:r>
            <a:r>
              <a:rPr lang="en-US" dirty="0" smtClean="0"/>
              <a:t> (d.685/1286</a:t>
            </a:r>
            <a:r>
              <a:rPr lang="en-US" dirty="0" smtClean="0"/>
              <a:t>)</a:t>
            </a:r>
          </a:p>
          <a:p>
            <a:r>
              <a:rPr lang="en-US" dirty="0" err="1" smtClean="0"/>
              <a:t>Rûh</a:t>
            </a:r>
            <a:r>
              <a:rPr lang="en-US" dirty="0" smtClean="0"/>
              <a:t> al-</a:t>
            </a:r>
            <a:r>
              <a:rPr lang="en-US" dirty="0" err="1" smtClean="0"/>
              <a:t>Ma'ânî</a:t>
            </a:r>
            <a:r>
              <a:rPr lang="en-US" dirty="0" smtClean="0"/>
              <a:t>, by </a:t>
            </a:r>
            <a:r>
              <a:rPr lang="en-US" dirty="0" err="1" smtClean="0"/>
              <a:t>Shihâb</a:t>
            </a:r>
            <a:r>
              <a:rPr lang="en-US" dirty="0" smtClean="0"/>
              <a:t> al-</a:t>
            </a:r>
            <a:r>
              <a:rPr lang="en-US" dirty="0" err="1" smtClean="0"/>
              <a:t>Dîn</a:t>
            </a:r>
            <a:r>
              <a:rPr lang="en-US" dirty="0" smtClean="0"/>
              <a:t> Mu</a:t>
            </a:r>
            <a:r>
              <a:rPr lang="en-US" u="sng" dirty="0" smtClean="0"/>
              <a:t>h</a:t>
            </a:r>
            <a:r>
              <a:rPr lang="en-US" dirty="0" smtClean="0"/>
              <a:t>ammad al-</a:t>
            </a:r>
            <a:r>
              <a:rPr lang="en-US" dirty="0" err="1" smtClean="0"/>
              <a:t>Alûsî</a:t>
            </a:r>
            <a:r>
              <a:rPr lang="en-US" dirty="0" smtClean="0"/>
              <a:t> al-</a:t>
            </a:r>
            <a:r>
              <a:rPr lang="en-US" dirty="0" err="1" smtClean="0"/>
              <a:t>Baghdâdî</a:t>
            </a:r>
            <a:r>
              <a:rPr lang="en-US" dirty="0" smtClean="0"/>
              <a:t> (d.1270/1854</a:t>
            </a:r>
            <a:r>
              <a:rPr lang="en-US" dirty="0" smtClean="0"/>
              <a:t>)</a:t>
            </a:r>
          </a:p>
          <a:p>
            <a:r>
              <a:rPr lang="en-US" dirty="0" err="1" smtClean="0"/>
              <a:t>Tafsîr</a:t>
            </a:r>
            <a:r>
              <a:rPr lang="en-US" dirty="0" smtClean="0"/>
              <a:t> al-</a:t>
            </a:r>
            <a:r>
              <a:rPr lang="en-US" dirty="0" err="1" smtClean="0"/>
              <a:t>Jalâlain</a:t>
            </a:r>
            <a:r>
              <a:rPr lang="en-US" dirty="0" smtClean="0"/>
              <a:t>, by </a:t>
            </a:r>
            <a:r>
              <a:rPr lang="en-US" dirty="0" err="1" smtClean="0"/>
              <a:t>Jalâl</a:t>
            </a:r>
            <a:r>
              <a:rPr lang="en-US" dirty="0" smtClean="0"/>
              <a:t> al-</a:t>
            </a:r>
            <a:r>
              <a:rPr lang="en-US" dirty="0" err="1" smtClean="0"/>
              <a:t>Dîn</a:t>
            </a:r>
            <a:r>
              <a:rPr lang="en-US" dirty="0" smtClean="0"/>
              <a:t> al </a:t>
            </a:r>
            <a:r>
              <a:rPr lang="en-US" dirty="0" err="1" smtClean="0"/>
              <a:t>Ma</a:t>
            </a:r>
            <a:r>
              <a:rPr lang="en-US" u="sng" dirty="0" err="1" smtClean="0"/>
              <a:t>h</a:t>
            </a:r>
            <a:r>
              <a:rPr lang="en-US" dirty="0" err="1" smtClean="0"/>
              <a:t>allî</a:t>
            </a:r>
            <a:r>
              <a:rPr lang="en-US" dirty="0" smtClean="0"/>
              <a:t> (d.864/1459) and </a:t>
            </a:r>
            <a:r>
              <a:rPr lang="en-US" dirty="0" err="1" smtClean="0"/>
              <a:t>Jalâl</a:t>
            </a:r>
            <a:r>
              <a:rPr lang="en-US" dirty="0" smtClean="0"/>
              <a:t> al-</a:t>
            </a:r>
            <a:r>
              <a:rPr lang="en-US" dirty="0" err="1" smtClean="0"/>
              <a:t>Dîn</a:t>
            </a:r>
            <a:r>
              <a:rPr lang="en-US" dirty="0" smtClean="0"/>
              <a:t> al-</a:t>
            </a:r>
            <a:r>
              <a:rPr lang="en-US" dirty="0" err="1" smtClean="0"/>
              <a:t>Suyû</a:t>
            </a:r>
            <a:r>
              <a:rPr lang="en-US" u="sng" dirty="0" err="1" smtClean="0"/>
              <a:t>t</a:t>
            </a:r>
            <a:r>
              <a:rPr lang="en-US" dirty="0" err="1" smtClean="0"/>
              <a:t>î</a:t>
            </a:r>
            <a:r>
              <a:rPr lang="en-US" dirty="0" smtClean="0"/>
              <a:t> (d.911/1505)</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a:t>
            </a:r>
            <a:r>
              <a:rPr lang="en-US" dirty="0" err="1" smtClean="0"/>
              <a:t>Thafseers</a:t>
            </a:r>
            <a:endParaRPr lang="en-US" dirty="0"/>
          </a:p>
        </p:txBody>
      </p:sp>
      <p:sp>
        <p:nvSpPr>
          <p:cNvPr id="3" name="Content Placeholder 2"/>
          <p:cNvSpPr>
            <a:spLocks noGrp="1"/>
          </p:cNvSpPr>
          <p:nvPr>
            <p:ph idx="1"/>
          </p:nvPr>
        </p:nvSpPr>
        <p:spPr/>
        <p:txBody>
          <a:bodyPr/>
          <a:lstStyle/>
          <a:p>
            <a:r>
              <a:rPr lang="en-US" dirty="0" smtClean="0">
                <a:hlinkClick r:id="rId2" tooltip="Dr Syed Hamid Hasan Bilgrami (page does not exist)"/>
              </a:rPr>
              <a:t>Dr </a:t>
            </a:r>
            <a:r>
              <a:rPr lang="en-US" dirty="0" err="1" smtClean="0">
                <a:hlinkClick r:id="rId2" tooltip="Dr Syed Hamid Hasan Bilgrami (page does not exist)"/>
              </a:rPr>
              <a:t>Syed</a:t>
            </a:r>
            <a:r>
              <a:rPr lang="en-US" dirty="0" smtClean="0">
                <a:hlinkClick r:id="rId2" tooltip="Dr Syed Hamid Hasan Bilgrami (page does not exist)"/>
              </a:rPr>
              <a:t> </a:t>
            </a:r>
            <a:r>
              <a:rPr lang="en-US" dirty="0" err="1" smtClean="0">
                <a:hlinkClick r:id="rId2" tooltip="Dr Syed Hamid Hasan Bilgrami (page does not exist)"/>
              </a:rPr>
              <a:t>Hamid</a:t>
            </a:r>
            <a:r>
              <a:rPr lang="en-US" dirty="0" smtClean="0">
                <a:hlinkClick r:id="rId2" tooltip="Dr Syed Hamid Hasan Bilgrami (page does not exist)"/>
              </a:rPr>
              <a:t> </a:t>
            </a:r>
            <a:r>
              <a:rPr lang="en-US" dirty="0" err="1" smtClean="0">
                <a:hlinkClick r:id="rId2" tooltip="Dr Syed Hamid Hasan Bilgrami (page does not exist)"/>
              </a:rPr>
              <a:t>Hasan</a:t>
            </a:r>
            <a:r>
              <a:rPr lang="en-US" dirty="0" smtClean="0">
                <a:hlinkClick r:id="rId2" tooltip="Dr Syed Hamid Hasan Bilgrami (page does not exist)"/>
              </a:rPr>
              <a:t> </a:t>
            </a:r>
            <a:r>
              <a:rPr lang="en-US" dirty="0" err="1" smtClean="0">
                <a:hlinkClick r:id="rId2" tooltip="Dr Syed Hamid Hasan Bilgrami (page does not exist)"/>
              </a:rPr>
              <a:t>Bilgrami</a:t>
            </a:r>
            <a:r>
              <a:rPr lang="en-US" dirty="0" smtClean="0"/>
              <a:t>: </a:t>
            </a:r>
            <a:r>
              <a:rPr lang="en-US" i="1" dirty="0" err="1" smtClean="0">
                <a:hlinkClick r:id="rId3" tooltip="Fuyuooz ul-Qur'ān (page does not exist)"/>
              </a:rPr>
              <a:t>Fuyuooz</a:t>
            </a:r>
            <a:r>
              <a:rPr lang="en-US" i="1" dirty="0" smtClean="0">
                <a:hlinkClick r:id="rId3" tooltip="Fuyuooz ul-Qur'ān (page does not exist)"/>
              </a:rPr>
              <a:t> </a:t>
            </a:r>
            <a:r>
              <a:rPr lang="en-US" i="1" dirty="0" err="1" smtClean="0">
                <a:hlinkClick r:id="rId3" tooltip="Fuyuooz ul-Qur'ān (page does not exist)"/>
              </a:rPr>
              <a:t>ul-Qur'ān</a:t>
            </a:r>
            <a:r>
              <a:rPr lang="en-US" dirty="0" smtClean="0"/>
              <a:t> (</a:t>
            </a:r>
            <a:r>
              <a:rPr lang="en-US" dirty="0" smtClean="0"/>
              <a:t>'Benevolences </a:t>
            </a:r>
            <a:r>
              <a:rPr lang="en-US" dirty="0" smtClean="0"/>
              <a:t>of Quran') in </a:t>
            </a:r>
            <a:r>
              <a:rPr lang="en-US" dirty="0" smtClean="0"/>
              <a:t>Urdu</a:t>
            </a:r>
            <a:endParaRPr lang="en-US" dirty="0" smtClean="0"/>
          </a:p>
          <a:p>
            <a:r>
              <a:rPr lang="en-US" dirty="0" err="1" smtClean="0">
                <a:hlinkClick r:id="rId4" tooltip="Muhammad Karam Shah al-Azhari"/>
              </a:rPr>
              <a:t>Allamah</a:t>
            </a:r>
            <a:r>
              <a:rPr lang="en-US" dirty="0" smtClean="0">
                <a:hlinkClick r:id="rId4" tooltip="Muhammad Karam Shah al-Azhari"/>
              </a:rPr>
              <a:t> </a:t>
            </a:r>
            <a:r>
              <a:rPr lang="en-US" dirty="0" err="1" smtClean="0">
                <a:hlinkClick r:id="rId4" tooltip="Muhammad Karam Shah al-Azhari"/>
              </a:rPr>
              <a:t>Pīr</a:t>
            </a:r>
            <a:r>
              <a:rPr lang="en-US" dirty="0" smtClean="0">
                <a:hlinkClick r:id="rId4" tooltip="Muhammad Karam Shah al-Azhari"/>
              </a:rPr>
              <a:t> Muhammad </a:t>
            </a:r>
            <a:r>
              <a:rPr lang="en-US" dirty="0" err="1" smtClean="0">
                <a:hlinkClick r:id="rId4" tooltip="Muhammad Karam Shah al-Azhari"/>
              </a:rPr>
              <a:t>Karam</a:t>
            </a:r>
            <a:r>
              <a:rPr lang="en-US" dirty="0" smtClean="0">
                <a:hlinkClick r:id="rId4" tooltip="Muhammad Karam Shah al-Azhari"/>
              </a:rPr>
              <a:t> </a:t>
            </a:r>
            <a:r>
              <a:rPr lang="en-US" dirty="0" err="1" smtClean="0">
                <a:hlinkClick r:id="rId4" tooltip="Muhammad Karam Shah al-Azhari"/>
              </a:rPr>
              <a:t>Shāh</a:t>
            </a:r>
            <a:r>
              <a:rPr lang="en-US" dirty="0" smtClean="0">
                <a:hlinkClick r:id="rId4" tooltip="Muhammad Karam Shah al-Azhari"/>
              </a:rPr>
              <a:t> </a:t>
            </a:r>
            <a:r>
              <a:rPr lang="en-US" dirty="0" smtClean="0">
                <a:hlinkClick r:id="rId4" tooltip="Muhammad Karam Shah al-Azhari"/>
              </a:rPr>
              <a:t>al-</a:t>
            </a:r>
            <a:r>
              <a:rPr lang="en-US" dirty="0" err="1" smtClean="0">
                <a:hlinkClick r:id="rId4" tooltip="Muhammad Karam Shah al-Azhari"/>
              </a:rPr>
              <a:t>Azharī</a:t>
            </a:r>
            <a:r>
              <a:rPr lang="en-US" dirty="0" smtClean="0"/>
              <a:t> </a:t>
            </a:r>
            <a:r>
              <a:rPr lang="en-US" dirty="0" smtClean="0"/>
              <a:t>‘</a:t>
            </a:r>
            <a:r>
              <a:rPr lang="en-US" i="1" dirty="0" err="1" smtClean="0"/>
              <a:t>Ḍiyā</a:t>
            </a:r>
            <a:r>
              <a:rPr lang="en-US" i="1" dirty="0" smtClean="0"/>
              <a:t>' </a:t>
            </a:r>
            <a:r>
              <a:rPr lang="en-US" i="1" dirty="0" smtClean="0"/>
              <a:t>al-</a:t>
            </a:r>
            <a:r>
              <a:rPr lang="en-US" i="1" dirty="0" err="1" smtClean="0"/>
              <a:t>Qur'ān</a:t>
            </a:r>
            <a:r>
              <a:rPr lang="en-US" i="1" dirty="0" smtClean="0"/>
              <a:t>’</a:t>
            </a:r>
          </a:p>
          <a:p>
            <a:r>
              <a:rPr lang="en-US" dirty="0" err="1" smtClean="0">
                <a:hlinkClick r:id="rId5" tooltip="Tahir-ul-Qadri"/>
              </a:rPr>
              <a:t>Allamah</a:t>
            </a:r>
            <a:r>
              <a:rPr lang="en-US" dirty="0" smtClean="0">
                <a:hlinkClick r:id="rId5" tooltip="Tahir-ul-Qadri"/>
              </a:rPr>
              <a:t> Dr. Muhammad </a:t>
            </a:r>
            <a:r>
              <a:rPr lang="en-US" dirty="0" err="1" smtClean="0">
                <a:hlinkClick r:id="rId5" tooltip="Tahir-ul-Qadri"/>
              </a:rPr>
              <a:t>Tahir</a:t>
            </a:r>
            <a:r>
              <a:rPr lang="en-US" dirty="0" smtClean="0">
                <a:hlinkClick r:id="rId5" tooltip="Tahir-ul-Qadri"/>
              </a:rPr>
              <a:t> </a:t>
            </a:r>
            <a:r>
              <a:rPr lang="en-US" dirty="0" err="1" smtClean="0">
                <a:hlinkClick r:id="rId5" tooltip="Tahir-ul-Qadri"/>
              </a:rPr>
              <a:t>ul</a:t>
            </a:r>
            <a:r>
              <a:rPr lang="en-US" dirty="0" smtClean="0">
                <a:hlinkClick r:id="rId5" tooltip="Tahir-ul-Qadri"/>
              </a:rPr>
              <a:t> </a:t>
            </a:r>
            <a:r>
              <a:rPr lang="en-US" dirty="0" err="1" smtClean="0">
                <a:hlinkClick r:id="rId5" tooltip="Tahir-ul-Qadri"/>
              </a:rPr>
              <a:t>Qadri</a:t>
            </a:r>
            <a:r>
              <a:rPr lang="en-US" dirty="0" smtClean="0"/>
              <a:t>: </a:t>
            </a:r>
            <a:r>
              <a:rPr lang="en-US" i="1" dirty="0" err="1" smtClean="0">
                <a:hlinkClick r:id="rId6" tooltip="Minhaj-ul-Quran"/>
              </a:rPr>
              <a:t>Irfan</a:t>
            </a:r>
            <a:r>
              <a:rPr lang="en-US" i="1" dirty="0" smtClean="0">
                <a:hlinkClick r:id="rId6" tooltip="Minhaj-ul-Quran"/>
              </a:rPr>
              <a:t>-</a:t>
            </a:r>
            <a:r>
              <a:rPr lang="en-US" i="1" dirty="0" err="1" smtClean="0">
                <a:hlinkClick r:id="rId6" tooltip="Minhaj-ul-Quran"/>
              </a:rPr>
              <a:t>ul</a:t>
            </a:r>
            <a:r>
              <a:rPr lang="en-US" i="1" dirty="0" smtClean="0">
                <a:hlinkClick r:id="rId6" tooltip="Minhaj-ul-Quran"/>
              </a:rPr>
              <a:t>-Quran</a:t>
            </a:r>
            <a:r>
              <a:rPr lang="en-US" dirty="0" smtClean="0"/>
              <a:t> - </a:t>
            </a:r>
            <a:r>
              <a:rPr lang="en-US" dirty="0" err="1" smtClean="0">
                <a:hlinkClick r:id="rId5" tooltip="Tahir-ul-Qadri"/>
              </a:rPr>
              <a:t>Shaykh</a:t>
            </a:r>
            <a:r>
              <a:rPr lang="en-US" dirty="0" smtClean="0">
                <a:hlinkClick r:id="rId5" tooltip="Tahir-ul-Qadri"/>
              </a:rPr>
              <a:t>-</a:t>
            </a:r>
            <a:r>
              <a:rPr lang="en-US" dirty="0" err="1" smtClean="0">
                <a:hlinkClick r:id="rId5" tooltip="Tahir-ul-Qadri"/>
              </a:rPr>
              <a:t>ul</a:t>
            </a:r>
            <a:r>
              <a:rPr lang="en-US" dirty="0" smtClean="0">
                <a:hlinkClick r:id="rId5" tooltip="Tahir-ul-Qadri"/>
              </a:rPr>
              <a:t>-Islam </a:t>
            </a:r>
            <a:r>
              <a:rPr lang="en-US" dirty="0" smtClean="0">
                <a:hlinkClick r:id="rId5" tooltip="Tahir-ul-Qadri"/>
              </a:rPr>
              <a:t>Dr. Muhammad </a:t>
            </a:r>
            <a:r>
              <a:rPr lang="en-US" dirty="0" err="1" smtClean="0">
                <a:hlinkClick r:id="rId5" tooltip="Tahir-ul-Qadri"/>
              </a:rPr>
              <a:t>Tahir-ul-Qadri</a:t>
            </a:r>
            <a:r>
              <a:rPr lang="en-US" dirty="0" smtClean="0"/>
              <a:t> </a:t>
            </a:r>
          </a:p>
          <a:p>
            <a:r>
              <a:rPr lang="en-US" dirty="0" err="1" smtClean="0"/>
              <a:t>Allāmah</a:t>
            </a:r>
            <a:r>
              <a:rPr lang="en-US" dirty="0" smtClean="0"/>
              <a:t> </a:t>
            </a:r>
            <a:r>
              <a:rPr lang="en-US" dirty="0" err="1" smtClean="0"/>
              <a:t>Ghulām</a:t>
            </a:r>
            <a:r>
              <a:rPr lang="en-US" dirty="0" smtClean="0"/>
              <a:t> </a:t>
            </a:r>
            <a:r>
              <a:rPr lang="en-US" dirty="0" err="1" smtClean="0"/>
              <a:t>Rasūl</a:t>
            </a:r>
            <a:r>
              <a:rPr lang="en-US" dirty="0" smtClean="0"/>
              <a:t> </a:t>
            </a:r>
            <a:r>
              <a:rPr lang="en-US" dirty="0" err="1" smtClean="0"/>
              <a:t>Sa'īdī</a:t>
            </a:r>
            <a:r>
              <a:rPr lang="en-US" dirty="0" smtClean="0"/>
              <a:t>: </a:t>
            </a:r>
            <a:r>
              <a:rPr lang="en-US" dirty="0" smtClean="0"/>
              <a:t>Qur'an</a:t>
            </a:r>
            <a:r>
              <a:rPr lang="en-US" dirty="0" smtClean="0"/>
              <a:t>' </a:t>
            </a:r>
            <a:r>
              <a:rPr lang="en-US" dirty="0" err="1" smtClean="0">
                <a:hlinkClick r:id="rId7" tooltip="Tibyan ul Quran (page does not exist)"/>
              </a:rPr>
              <a:t>Tibyan</a:t>
            </a:r>
            <a:r>
              <a:rPr lang="en-US" dirty="0" smtClean="0">
                <a:hlinkClick r:id="rId7" tooltip="Tibyan ul Quran (page does not exist)"/>
              </a:rPr>
              <a:t> </a:t>
            </a:r>
            <a:r>
              <a:rPr lang="en-US" dirty="0" err="1" smtClean="0">
                <a:hlinkClick r:id="rId7" tooltip="Tibyan ul Quran (page does not exist)"/>
              </a:rPr>
              <a:t>ul</a:t>
            </a:r>
            <a:r>
              <a:rPr lang="en-US" dirty="0" smtClean="0">
                <a:hlinkClick r:id="rId7" tooltip="Tibyan ul Quran (page does not exist)"/>
              </a:rPr>
              <a:t> Quran</a:t>
            </a:r>
            <a:r>
              <a:rPr lang="en-US" dirty="0" smtClean="0"/>
              <a:t> '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Mufassir</a:t>
            </a:r>
            <a:r>
              <a:rPr lang="en-US" dirty="0" smtClean="0"/>
              <a:t>:</a:t>
            </a:r>
            <a:endParaRPr lang="en-US" dirty="0"/>
          </a:p>
        </p:txBody>
      </p:sp>
      <p:sp>
        <p:nvSpPr>
          <p:cNvPr id="3" name="Content Placeholder 2"/>
          <p:cNvSpPr>
            <a:spLocks noGrp="1"/>
          </p:cNvSpPr>
          <p:nvPr>
            <p:ph idx="1"/>
          </p:nvPr>
        </p:nvSpPr>
        <p:spPr/>
        <p:txBody>
          <a:bodyPr/>
          <a:lstStyle/>
          <a:p>
            <a:pPr algn="just">
              <a:buNone/>
            </a:pPr>
            <a:r>
              <a:rPr lang="en-GB" dirty="0" smtClean="0"/>
              <a:t>	The commentator or exegete is called      </a:t>
            </a:r>
          </a:p>
          <a:p>
            <a:pPr algn="just">
              <a:buNone/>
            </a:pPr>
            <a:r>
              <a:rPr lang="en-GB" dirty="0" smtClean="0"/>
              <a:t> 	a</a:t>
            </a:r>
            <a:r>
              <a:rPr lang="en-GB" i="1" dirty="0" smtClean="0"/>
              <a:t>  </a:t>
            </a:r>
            <a:r>
              <a:rPr lang="en-GB" i="1" dirty="0" err="1" smtClean="0"/>
              <a:t>mufassir</a:t>
            </a:r>
            <a:r>
              <a:rPr lang="en-GB" i="1" dirty="0" smtClean="0"/>
              <a:t>. </a:t>
            </a:r>
          </a:p>
          <a:p>
            <a:pPr algn="just">
              <a:buNone/>
            </a:pPr>
            <a:r>
              <a:rPr lang="en-GB" dirty="0" smtClean="0"/>
              <a:t>	His responsibility is to explain the text of the Qur'an as fully as possible. He aims to show where, when and why a subject is written and what it meant during the time of the Prophet, his companions and subsequent followers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mufassir</a:t>
            </a:r>
            <a:r>
              <a:rPr lang="en-US" dirty="0" smtClean="0"/>
              <a:t> must:</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smtClean="0"/>
              <a:t>Be sound in belief ('</a:t>
            </a:r>
            <a:r>
              <a:rPr lang="en-US" b="1" dirty="0" err="1" smtClean="0"/>
              <a:t>aqîda</a:t>
            </a:r>
            <a:r>
              <a:rPr lang="en-US" dirty="0" smtClean="0"/>
              <a:t>). </a:t>
            </a:r>
          </a:p>
          <a:p>
            <a:pPr lvl="0" algn="just"/>
            <a:r>
              <a:rPr lang="en-US" dirty="0" smtClean="0"/>
              <a:t>Well-grounded in the knowledge of Arabic and its rules as a language. </a:t>
            </a:r>
          </a:p>
          <a:p>
            <a:pPr lvl="0" algn="just"/>
            <a:r>
              <a:rPr lang="en-US" dirty="0" smtClean="0"/>
              <a:t>Well-grounded in other sciences that are connected with the study of the </a:t>
            </a:r>
            <a:r>
              <a:rPr lang="en-US" dirty="0" err="1" smtClean="0"/>
              <a:t>Qur'ân</a:t>
            </a:r>
            <a:r>
              <a:rPr lang="en-US" dirty="0" smtClean="0"/>
              <a:t> (e.g. </a:t>
            </a:r>
            <a:r>
              <a:rPr lang="en-US" b="1" dirty="0" smtClean="0"/>
              <a:t>'</a:t>
            </a:r>
            <a:r>
              <a:rPr lang="en-US" b="1" dirty="0" err="1" smtClean="0"/>
              <a:t>ilm</a:t>
            </a:r>
            <a:r>
              <a:rPr lang="en-US" b="1" dirty="0" smtClean="0"/>
              <a:t> al-</a:t>
            </a:r>
            <a:r>
              <a:rPr lang="en-US" b="1" dirty="0" err="1" smtClean="0"/>
              <a:t>riwâya</a:t>
            </a:r>
            <a:r>
              <a:rPr lang="en-US" dirty="0" smtClean="0"/>
              <a:t>). </a:t>
            </a:r>
          </a:p>
          <a:p>
            <a:pPr lvl="0" algn="just"/>
            <a:r>
              <a:rPr lang="en-US" dirty="0" smtClean="0"/>
              <a:t>Have the ability for precise comprehension. </a:t>
            </a:r>
          </a:p>
          <a:p>
            <a:pPr lvl="0" algn="just"/>
            <a:r>
              <a:rPr lang="en-US" dirty="0" smtClean="0"/>
              <a:t>Abstain from the use of mere opinion. </a:t>
            </a:r>
          </a:p>
          <a:p>
            <a:pPr lvl="0" algn="just"/>
            <a:r>
              <a:rPr lang="en-US" dirty="0" smtClean="0"/>
              <a:t>Begin the </a:t>
            </a:r>
            <a:r>
              <a:rPr lang="en-US" b="1" dirty="0" err="1" smtClean="0"/>
              <a:t>tafsîr</a:t>
            </a:r>
            <a:r>
              <a:rPr lang="en-US" dirty="0" smtClean="0"/>
              <a:t> of the </a:t>
            </a:r>
            <a:r>
              <a:rPr lang="en-US" dirty="0" err="1" smtClean="0"/>
              <a:t>Qur'ân</a:t>
            </a:r>
            <a:r>
              <a:rPr lang="en-US" dirty="0" smtClean="0"/>
              <a:t> with the </a:t>
            </a:r>
            <a:r>
              <a:rPr lang="en-US" dirty="0" err="1" smtClean="0"/>
              <a:t>Qur'ân</a:t>
            </a:r>
            <a:r>
              <a:rPr lang="en-US" dirty="0" smtClean="0"/>
              <a:t>. </a:t>
            </a:r>
          </a:p>
          <a:p>
            <a:pPr lvl="0" algn="just"/>
            <a:r>
              <a:rPr lang="en-US" dirty="0" smtClean="0"/>
              <a:t>Seek guidance from the words and explanations of the Prophet. </a:t>
            </a:r>
          </a:p>
          <a:p>
            <a:pPr lvl="0" algn="just"/>
            <a:r>
              <a:rPr lang="en-US" dirty="0" smtClean="0"/>
              <a:t>Refer  to the reports from the </a:t>
            </a:r>
            <a:r>
              <a:rPr lang="en-US" b="1" u="sng" dirty="0" err="1" smtClean="0"/>
              <a:t>s</a:t>
            </a:r>
            <a:r>
              <a:rPr lang="en-US" b="1" dirty="0" err="1" smtClean="0"/>
              <a:t>ahâba</a:t>
            </a:r>
            <a:r>
              <a:rPr lang="en-US" dirty="0" smtClean="0"/>
              <a:t>. </a:t>
            </a:r>
          </a:p>
          <a:p>
            <a:pPr lvl="0" algn="just"/>
            <a:r>
              <a:rPr lang="en-US" dirty="0" smtClean="0"/>
              <a:t>Consider the reports from the </a:t>
            </a:r>
            <a:r>
              <a:rPr lang="en-US" b="1" dirty="0" err="1" smtClean="0"/>
              <a:t>tâbi</a:t>
            </a:r>
            <a:r>
              <a:rPr lang="en-US" baseline="30000" dirty="0" err="1" smtClean="0"/>
              <a:t>c</a:t>
            </a:r>
            <a:r>
              <a:rPr lang="en-US" b="1" dirty="0" err="1" smtClean="0"/>
              <a:t>ûn</a:t>
            </a:r>
            <a:r>
              <a:rPr lang="en-US" dirty="0" smtClean="0"/>
              <a:t>. </a:t>
            </a:r>
          </a:p>
          <a:p>
            <a:pPr lvl="0" algn="just"/>
            <a:r>
              <a:rPr lang="en-US" dirty="0" smtClean="0"/>
              <a:t>Consult the opinions of other eminent scholars.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t>
            </a:r>
            <a:r>
              <a:rPr lang="en-US" dirty="0" err="1" smtClean="0"/>
              <a:t>Thafseer</a:t>
            </a:r>
            <a:endParaRPr lang="en-US" dirty="0"/>
          </a:p>
        </p:txBody>
      </p:sp>
      <p:sp>
        <p:nvSpPr>
          <p:cNvPr id="3" name="Content Placeholder 2"/>
          <p:cNvSpPr>
            <a:spLocks noGrp="1"/>
          </p:cNvSpPr>
          <p:nvPr>
            <p:ph idx="1"/>
          </p:nvPr>
        </p:nvSpPr>
        <p:spPr/>
        <p:txBody>
          <a:bodyPr/>
          <a:lstStyle/>
          <a:p>
            <a:pPr algn="just">
              <a:buNone/>
            </a:pPr>
            <a:r>
              <a:rPr lang="en-GB" b="1" dirty="0" smtClean="0"/>
              <a:t>	</a:t>
            </a:r>
            <a:r>
              <a:rPr lang="en-GB" sz="3200" b="1" dirty="0" smtClean="0"/>
              <a:t>Early Development: </a:t>
            </a:r>
            <a:r>
              <a:rPr lang="en-GB" sz="3200" b="1" i="1" dirty="0" err="1" smtClean="0"/>
              <a:t>tafsir</a:t>
            </a:r>
            <a:r>
              <a:rPr lang="en-GB" sz="3200" b="1" dirty="0" smtClean="0"/>
              <a:t> in the time of Muhammad:</a:t>
            </a:r>
          </a:p>
          <a:p>
            <a:pPr algn="just">
              <a:buNone/>
            </a:pPr>
            <a:r>
              <a:rPr lang="en-GB" b="1" dirty="0" smtClean="0"/>
              <a:t> 	</a:t>
            </a:r>
            <a:r>
              <a:rPr lang="en-GB" dirty="0" smtClean="0"/>
              <a:t>During the lifetime of the Prophet, his companions used to ask him questions relating to the interpretation of the Qur'an and the different aspects of the injunctions contained in it. The prophet used to explain to them the revelation</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334000"/>
          </a:xfrm>
        </p:spPr>
        <p:txBody>
          <a:bodyPr>
            <a:normAutofit/>
          </a:bodyPr>
          <a:lstStyle/>
          <a:p>
            <a:pPr marL="582930" indent="-514350">
              <a:buNone/>
            </a:pPr>
            <a:r>
              <a:rPr lang="en-US" sz="3300" dirty="0" smtClean="0"/>
              <a:t>Elements of the prophet's explanations are:</a:t>
            </a:r>
          </a:p>
          <a:p>
            <a:pPr marL="582930" lvl="0" indent="-514350" algn="just">
              <a:buFont typeface="+mj-lt"/>
              <a:buAutoNum type="arabicPeriod"/>
            </a:pPr>
            <a:r>
              <a:rPr lang="en-US" sz="3200" dirty="0" smtClean="0"/>
              <a:t>Clarifying verses whose intents are not understood</a:t>
            </a:r>
            <a:endParaRPr lang="en-US" sz="2800" dirty="0" smtClean="0"/>
          </a:p>
          <a:p>
            <a:pPr marL="582930" lvl="0" indent="-514350" algn="just">
              <a:buFont typeface="+mj-lt"/>
              <a:buAutoNum type="arabicPeriod"/>
            </a:pPr>
            <a:r>
              <a:rPr lang="en-US" sz="2800" dirty="0" err="1" smtClean="0"/>
              <a:t>ndication</a:t>
            </a:r>
            <a:r>
              <a:rPr lang="en-US" sz="2800" dirty="0" smtClean="0"/>
              <a:t> of names, places, times etc. which have not been mentioned in the verse</a:t>
            </a:r>
            <a:endParaRPr lang="en-US" sz="2400" dirty="0" smtClean="0"/>
          </a:p>
          <a:p>
            <a:pPr marL="582930" lvl="0" indent="-514350" algn="just">
              <a:buFont typeface="+mj-lt"/>
              <a:buAutoNum type="arabicPeriod"/>
            </a:pPr>
            <a:r>
              <a:rPr lang="en-US" sz="3200" dirty="0" smtClean="0"/>
              <a:t>Restriction of meanings which have been given as absolute</a:t>
            </a:r>
            <a:endParaRPr lang="en-US" sz="2800" dirty="0" smtClean="0"/>
          </a:p>
          <a:p>
            <a:pPr marL="582930" lvl="0" indent="-514350" algn="just">
              <a:buFont typeface="+mj-lt"/>
              <a:buAutoNum type="arabicPeriod"/>
            </a:pPr>
            <a:r>
              <a:rPr lang="en-US" sz="3200" dirty="0" smtClean="0"/>
              <a:t>Reconciling expressions which seem contradictory</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err="1" smtClean="0">
                <a:latin typeface="Times New Roman" pitchFamily="18" charset="0"/>
                <a:cs typeface="Times New Roman" pitchFamily="18" charset="0"/>
              </a:rPr>
              <a:t>Tafsir</a:t>
            </a:r>
            <a:r>
              <a:rPr lang="en-GB" sz="3200" dirty="0" smtClean="0">
                <a:latin typeface="Times New Roman" pitchFamily="18" charset="0"/>
                <a:cs typeface="Times New Roman" pitchFamily="18" charset="0"/>
              </a:rPr>
              <a:t> in the time of the </a:t>
            </a:r>
            <a:r>
              <a:rPr lang="en-GB" sz="3200" dirty="0" err="1" smtClean="0">
                <a:latin typeface="Times New Roman" pitchFamily="18" charset="0"/>
                <a:cs typeface="Times New Roman" pitchFamily="18" charset="0"/>
              </a:rPr>
              <a:t>Khulafa</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Rashidoon</a:t>
            </a:r>
            <a:r>
              <a:rPr lang="en-GB" sz="3200" dirty="0" smtClean="0">
                <a:latin typeface="Times New Roman" pitchFamily="18" charset="0"/>
                <a:cs typeface="Times New Roman" pitchFamily="18" charset="0"/>
              </a:rPr>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buNone/>
            </a:pPr>
            <a:r>
              <a:rPr lang="en-GB" dirty="0" smtClean="0"/>
              <a:t>	After the death the Prophet, the companions taught others the Qur'an and its interpretation. Scholars recognise that the </a:t>
            </a:r>
            <a:r>
              <a:rPr lang="en-GB" i="1" dirty="0" err="1" smtClean="0"/>
              <a:t>Khulafa</a:t>
            </a:r>
            <a:r>
              <a:rPr lang="en-GB" i="1" dirty="0" smtClean="0"/>
              <a:t> </a:t>
            </a:r>
            <a:r>
              <a:rPr lang="en-GB" i="1" dirty="0" err="1" smtClean="0"/>
              <a:t>Rashidoon</a:t>
            </a:r>
            <a:r>
              <a:rPr lang="en-GB" dirty="0" smtClean="0"/>
              <a:t>, the rightly guided, were </a:t>
            </a:r>
            <a:r>
              <a:rPr lang="en-GB" i="1" dirty="0" err="1" smtClean="0"/>
              <a:t>Mufassirin</a:t>
            </a:r>
            <a:r>
              <a:rPr lang="en-GB" dirty="0" smtClean="0"/>
              <a:t> of the Qur'an. Others from the Prophet's time that were recognised as scholars of the </a:t>
            </a:r>
            <a:r>
              <a:rPr lang="en-GB" dirty="0" err="1" smtClean="0"/>
              <a:t>Qur'anic</a:t>
            </a:r>
            <a:r>
              <a:rPr lang="en-GB" dirty="0" smtClean="0"/>
              <a:t> </a:t>
            </a:r>
            <a:r>
              <a:rPr lang="en-GB" i="1" dirty="0" err="1" smtClean="0"/>
              <a:t>tafsir</a:t>
            </a:r>
            <a:r>
              <a:rPr lang="en-GB" dirty="0" smtClean="0"/>
              <a:t> are </a:t>
            </a:r>
            <a:r>
              <a:rPr lang="en-GB" dirty="0" err="1" smtClean="0"/>
              <a:t>Abdallah</a:t>
            </a:r>
            <a:r>
              <a:rPr lang="en-GB" dirty="0" smtClean="0"/>
              <a:t> </a:t>
            </a:r>
            <a:r>
              <a:rPr lang="en-GB" dirty="0" err="1" smtClean="0"/>
              <a:t>Ibn</a:t>
            </a:r>
            <a:r>
              <a:rPr lang="en-GB" dirty="0" smtClean="0"/>
              <a:t> </a:t>
            </a:r>
            <a:r>
              <a:rPr lang="en-GB" dirty="0" err="1" smtClean="0"/>
              <a:t>Abbas</a:t>
            </a:r>
            <a:r>
              <a:rPr lang="en-GB" dirty="0" smtClean="0"/>
              <a:t> (d. 687), </a:t>
            </a:r>
            <a:r>
              <a:rPr lang="en-GB" dirty="0" err="1" smtClean="0"/>
              <a:t>Abdallah</a:t>
            </a:r>
            <a:r>
              <a:rPr lang="en-GB" dirty="0" smtClean="0"/>
              <a:t> </a:t>
            </a:r>
            <a:r>
              <a:rPr lang="en-GB" dirty="0" err="1" smtClean="0"/>
              <a:t>Ibn</a:t>
            </a:r>
            <a:r>
              <a:rPr lang="en-GB" dirty="0" smtClean="0"/>
              <a:t> </a:t>
            </a:r>
            <a:r>
              <a:rPr lang="en-GB" dirty="0" err="1" smtClean="0"/>
              <a:t>Mas'ud</a:t>
            </a:r>
            <a:r>
              <a:rPr lang="en-GB" dirty="0" smtClean="0"/>
              <a:t> (d. 653), </a:t>
            </a:r>
            <a:r>
              <a:rPr lang="en-GB" dirty="0" err="1" smtClean="0"/>
              <a:t>Ubayy</a:t>
            </a:r>
            <a:r>
              <a:rPr lang="en-GB" dirty="0" smtClean="0"/>
              <a:t> </a:t>
            </a:r>
            <a:r>
              <a:rPr lang="en-GB" dirty="0" err="1" smtClean="0"/>
              <a:t>Ibn</a:t>
            </a:r>
            <a:r>
              <a:rPr lang="en-GB" dirty="0" smtClean="0"/>
              <a:t> </a:t>
            </a:r>
            <a:r>
              <a:rPr lang="en-GB" dirty="0" err="1" smtClean="0"/>
              <a:t>Ka'b</a:t>
            </a:r>
            <a:r>
              <a:rPr lang="en-GB" dirty="0" smtClean="0"/>
              <a:t> (d. 640 AD), </a:t>
            </a:r>
            <a:r>
              <a:rPr lang="en-GB" dirty="0" err="1" smtClean="0"/>
              <a:t>Zayd</a:t>
            </a:r>
            <a:r>
              <a:rPr lang="en-GB" dirty="0" smtClean="0"/>
              <a:t> </a:t>
            </a:r>
            <a:r>
              <a:rPr lang="en-GB" dirty="0" err="1" smtClean="0"/>
              <a:t>Ibn</a:t>
            </a:r>
            <a:r>
              <a:rPr lang="en-GB" dirty="0" smtClean="0"/>
              <a:t> </a:t>
            </a:r>
            <a:r>
              <a:rPr lang="en-GB" dirty="0" err="1" smtClean="0"/>
              <a:t>Thabith</a:t>
            </a:r>
            <a:r>
              <a:rPr lang="en-GB" dirty="0" smtClean="0"/>
              <a:t> (d. 665), Abu Musa al-</a:t>
            </a:r>
            <a:r>
              <a:rPr lang="en-GB" dirty="0" err="1" smtClean="0"/>
              <a:t>Ashari</a:t>
            </a:r>
            <a:r>
              <a:rPr lang="en-GB" dirty="0" smtClean="0"/>
              <a:t> (d. 664) and </a:t>
            </a:r>
            <a:r>
              <a:rPr lang="en-GB" dirty="0" err="1" smtClean="0"/>
              <a:t>Abdallah</a:t>
            </a:r>
            <a:r>
              <a:rPr lang="en-GB" dirty="0" smtClean="0"/>
              <a:t> </a:t>
            </a:r>
            <a:r>
              <a:rPr lang="en-GB" dirty="0" err="1" smtClean="0"/>
              <a:t>Ibn</a:t>
            </a:r>
            <a:r>
              <a:rPr lang="en-GB" dirty="0" smtClean="0"/>
              <a:t> </a:t>
            </a:r>
            <a:r>
              <a:rPr lang="en-GB" dirty="0" err="1" smtClean="0"/>
              <a:t>Zubayr</a:t>
            </a:r>
            <a:r>
              <a:rPr lang="en-GB" dirty="0" smtClean="0"/>
              <a:t> (d. 692).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300" b="1" i="1" dirty="0" err="1" smtClean="0"/>
              <a:t>Tafsir</a:t>
            </a:r>
            <a:r>
              <a:rPr lang="en-GB" sz="3300" b="1" dirty="0" smtClean="0"/>
              <a:t> in the time of the </a:t>
            </a:r>
            <a:r>
              <a:rPr lang="en-GB" sz="3300" b="1" i="1" dirty="0" err="1" smtClean="0"/>
              <a:t>Tabi'un</a:t>
            </a:r>
            <a:r>
              <a:rPr lang="en-GB" sz="3300"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82930" indent="-514350" algn="just">
              <a:buNone/>
            </a:pPr>
            <a:r>
              <a:rPr lang="en-GB" dirty="0" smtClean="0"/>
              <a:t>	Many of the companions of the Prophet taught the Qur'an and its exegesis to the next generation of Muslims, </a:t>
            </a:r>
            <a:r>
              <a:rPr lang="en-GB" i="1" dirty="0" err="1" smtClean="0"/>
              <a:t>Tabi'un</a:t>
            </a:r>
            <a:r>
              <a:rPr lang="en-GB" dirty="0" smtClean="0"/>
              <a:t>. The conversion of many people from different faiths and walks of life made it imperative that the </a:t>
            </a:r>
            <a:r>
              <a:rPr lang="en-GB" i="1" dirty="0" err="1" smtClean="0"/>
              <a:t>Tabi'un</a:t>
            </a:r>
            <a:r>
              <a:rPr lang="en-GB" dirty="0" smtClean="0"/>
              <a:t> should not only treasure the existing information but also build on it a body of learning known as </a:t>
            </a:r>
            <a:r>
              <a:rPr lang="en-GB" i="1" dirty="0" err="1" smtClean="0"/>
              <a:t>Ulum</a:t>
            </a:r>
            <a:r>
              <a:rPr lang="en-GB" i="1" dirty="0" smtClean="0"/>
              <a:t> al-Qur'an</a:t>
            </a:r>
            <a:r>
              <a:rPr lang="en-GB"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222</TotalTime>
  <Words>1399</Words>
  <Application>Microsoft Office PowerPoint</Application>
  <PresentationFormat>On-screen Show (4:3)</PresentationFormat>
  <Paragraphs>136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Metro</vt:lpstr>
      <vt:lpstr>   IAIC 2101 Qur'anic Sciences </vt:lpstr>
      <vt:lpstr>Meaning of Thafseer</vt:lpstr>
      <vt:lpstr>Tafsîr &amp; Ta'wil </vt:lpstr>
      <vt:lpstr>Mufassir:</vt:lpstr>
      <vt:lpstr>The mufassir must: </vt:lpstr>
      <vt:lpstr>History of Thafseer</vt:lpstr>
      <vt:lpstr>Slide 7</vt:lpstr>
      <vt:lpstr>Tafsir in the time of the Khulafa Rashidoon  </vt:lpstr>
      <vt:lpstr>Tafsir in the time of the Tabi'un  </vt:lpstr>
      <vt:lpstr>Makkan group </vt:lpstr>
      <vt:lpstr>Madinan group</vt:lpstr>
      <vt:lpstr>Iraqi group</vt:lpstr>
      <vt:lpstr>Tafsir in the time of Taba' Tabi'un  </vt:lpstr>
      <vt:lpstr>Contemporary Tafsîr Literature</vt:lpstr>
      <vt:lpstr>Tafsîr al-Manâr:</vt:lpstr>
      <vt:lpstr>Fîzilâl al-Qur'ân  </vt:lpstr>
      <vt:lpstr>Tafhîm al-Qur'ân: </vt:lpstr>
      <vt:lpstr>Slide 18</vt:lpstr>
      <vt:lpstr>Kinds Of Tafsîr </vt:lpstr>
      <vt:lpstr>Tafsîr bi-l-riwâya </vt:lpstr>
      <vt:lpstr>Tafsîr bi'l-ra'y </vt:lpstr>
      <vt:lpstr>Slide 22</vt:lpstr>
      <vt:lpstr>Tafsîr bi-l-ishâra </vt:lpstr>
      <vt:lpstr>Slide 24</vt:lpstr>
      <vt:lpstr>Differences In Tafsîr </vt:lpstr>
      <vt:lpstr>Isrâ'îlîyât </vt:lpstr>
      <vt:lpstr>Some other kinds of Thafseer</vt:lpstr>
      <vt:lpstr>Some important Books of Tafsîr</vt:lpstr>
      <vt:lpstr>Other Well-Known Books of Tafsîr </vt:lpstr>
      <vt:lpstr>Some important books from the class of tafsîr bi'l-ra'y</vt:lpstr>
      <vt:lpstr>Modern Thafseers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IAIC 2101 Qur’anic Sciences</dc:title>
  <dc:creator>naf</dc:creator>
  <cp:lastModifiedBy>naf</cp:lastModifiedBy>
  <cp:revision>80</cp:revision>
  <dcterms:created xsi:type="dcterms:W3CDTF">2011-06-08T03:45:51Z</dcterms:created>
  <dcterms:modified xsi:type="dcterms:W3CDTF">2011-06-20T18:23:09Z</dcterms:modified>
</cp:coreProperties>
</file>